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4"/>
  </p:notesMasterIdLst>
  <p:sldIdLst>
    <p:sldId id="268" r:id="rId2"/>
    <p:sldId id="377" r:id="rId3"/>
    <p:sldId id="381" r:id="rId4"/>
    <p:sldId id="389" r:id="rId5"/>
    <p:sldId id="382" r:id="rId6"/>
    <p:sldId id="383" r:id="rId7"/>
    <p:sldId id="384" r:id="rId8"/>
    <p:sldId id="385" r:id="rId9"/>
    <p:sldId id="387" r:id="rId10"/>
    <p:sldId id="388" r:id="rId11"/>
    <p:sldId id="390" r:id="rId12"/>
    <p:sldId id="391" r:id="rId13"/>
  </p:sldIdLst>
  <p:sldSz cx="9144000" cy="6858000" type="screen4x3"/>
  <p:notesSz cx="6858000" cy="9144000"/>
  <p:defaultTextStyle>
    <a:defPPr>
      <a:defRPr lang="pt-BR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sz="2600"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sz="2600"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sz="2600"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sz="2600"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sz="2600"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u="sng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0000"/>
    <a:srgbClr val="5552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456" autoAdjust="0"/>
  </p:normalViewPr>
  <p:slideViewPr>
    <p:cSldViewPr>
      <p:cViewPr varScale="1">
        <p:scale>
          <a:sx n="56" d="100"/>
          <a:sy n="56" d="100"/>
        </p:scale>
        <p:origin x="1099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umond moura" userId="4e2038e4db55ff32" providerId="LiveId" clId="{6A44E4AB-EEEF-46CB-BB7F-F8974E70E894}"/>
    <pc:docChg chg="custSel modSld">
      <pc:chgData name="drumond moura" userId="4e2038e4db55ff32" providerId="LiveId" clId="{6A44E4AB-EEEF-46CB-BB7F-F8974E70E894}" dt="2024-07-02T20:23:39.539" v="11" actId="20577"/>
      <pc:docMkLst>
        <pc:docMk/>
      </pc:docMkLst>
      <pc:sldChg chg="modSp mod">
        <pc:chgData name="drumond moura" userId="4e2038e4db55ff32" providerId="LiveId" clId="{6A44E4AB-EEEF-46CB-BB7F-F8974E70E894}" dt="2024-06-24T15:18:04.597" v="6" actId="14100"/>
        <pc:sldMkLst>
          <pc:docMk/>
          <pc:sldMk cId="0" sldId="268"/>
        </pc:sldMkLst>
        <pc:spChg chg="mod">
          <ac:chgData name="drumond moura" userId="4e2038e4db55ff32" providerId="LiveId" clId="{6A44E4AB-EEEF-46CB-BB7F-F8974E70E894}" dt="2024-06-24T15:17:52.814" v="4" actId="255"/>
          <ac:spMkLst>
            <pc:docMk/>
            <pc:sldMk cId="0" sldId="268"/>
            <ac:spMk id="3074" creationId="{00000000-0000-0000-0000-000000000000}"/>
          </ac:spMkLst>
        </pc:spChg>
        <pc:spChg chg="mod">
          <ac:chgData name="drumond moura" userId="4e2038e4db55ff32" providerId="LiveId" clId="{6A44E4AB-EEEF-46CB-BB7F-F8974E70E894}" dt="2024-06-24T15:18:04.597" v="6" actId="14100"/>
          <ac:spMkLst>
            <pc:docMk/>
            <pc:sldMk cId="0" sldId="268"/>
            <ac:spMk id="3075" creationId="{00000000-0000-0000-0000-000000000000}"/>
          </ac:spMkLst>
        </pc:spChg>
      </pc:sldChg>
      <pc:sldChg chg="modSp mod">
        <pc:chgData name="drumond moura" userId="4e2038e4db55ff32" providerId="LiveId" clId="{6A44E4AB-EEEF-46CB-BB7F-F8974E70E894}" dt="2024-07-02T20:23:39.539" v="11" actId="20577"/>
        <pc:sldMkLst>
          <pc:docMk/>
          <pc:sldMk cId="2269981932" sldId="388"/>
        </pc:sldMkLst>
        <pc:spChg chg="mod">
          <ac:chgData name="drumond moura" userId="4e2038e4db55ff32" providerId="LiveId" clId="{6A44E4AB-EEEF-46CB-BB7F-F8974E70E894}" dt="2024-07-02T20:23:39.539" v="11" actId="20577"/>
          <ac:spMkLst>
            <pc:docMk/>
            <pc:sldMk cId="2269981932" sldId="388"/>
            <ac:spMk id="3379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/>
            </a:lvl1pPr>
          </a:lstStyle>
          <a:p>
            <a:pPr>
              <a:defRPr/>
            </a:pPr>
            <a:fld id="{EF98C815-1247-4C67-8004-0E999969F49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pt-BR" altLang="en-US"/>
              <a:t>Clique para editar o estilo do título mestre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pt-BR" altLang="en-US"/>
              <a:t>Clique para editar o estilo do subtítulo mestre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2B5B5-95B9-40B0-8E91-5A895B1E2586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DC770-B148-4103-943E-BB0706273403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2689C-15D7-42FB-9C26-E144FBB78DEA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, texto e clip-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lip-art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42C81-BF6E-4A02-89C1-617990B84086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09BFA-428B-4E43-A1E4-9E0D07A6B68F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8A747-4D77-4CE8-A6A8-0A05AADE9EE4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56724-CB09-4EB9-9189-3907F3826C9A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C12C6-9138-48E2-AE03-258D57CF21F5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85434-7B2C-4B8A-AE32-E1E7FAC6AE23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A0659-4232-4161-88CD-D594FAA1C7E8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36359-88A1-4419-A4E1-CA93F54C4955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46572-15B2-4BD0-816D-38BA91D37738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>
                <a:latin typeface="+mj-lt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>
                <a:latin typeface="+mj-lt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u="none">
                <a:latin typeface="+mj-lt"/>
              </a:defRPr>
            </a:lvl1pPr>
          </a:lstStyle>
          <a:p>
            <a:pPr>
              <a:defRPr/>
            </a:pPr>
            <a:fld id="{ACBF7234-9BF0-449E-9EF1-73E0A647417A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fdrumondmoura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544960"/>
          </a:xfrm>
        </p:spPr>
        <p:txBody>
          <a:bodyPr/>
          <a:lstStyle/>
          <a:p>
            <a:pPr algn="ctr" eaLnBrk="1" hangingPunct="1"/>
            <a:r>
              <a:rPr lang="pt-BR" sz="4800" b="1" dirty="0"/>
              <a:t>ATELIÊ TERAPÊUTICO NO MANEJO DA CRISE 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43581" y="4221088"/>
            <a:ext cx="7921625" cy="2160239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pt-BR" b="1" dirty="0">
                <a:solidFill>
                  <a:srgbClr val="0070C0"/>
                </a:solidFill>
              </a:rPr>
              <a:t>Aline Bonetti </a:t>
            </a:r>
          </a:p>
          <a:p>
            <a:pPr algn="r" eaLnBrk="1" hangingPunct="1">
              <a:lnSpc>
                <a:spcPct val="90000"/>
              </a:lnSpc>
            </a:pPr>
            <a:r>
              <a:rPr lang="pt-BR" sz="2400" b="1" dirty="0" err="1">
                <a:solidFill>
                  <a:srgbClr val="C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alinebonetti87@gmail.com</a:t>
            </a:r>
            <a:endParaRPr lang="pt-BR" sz="2400" b="1" dirty="0">
              <a:solidFill>
                <a:srgbClr val="C00000"/>
              </a:solidFill>
            </a:endParaRPr>
          </a:p>
          <a:p>
            <a:pPr algn="r" eaLnBrk="1" hangingPunct="1">
              <a:lnSpc>
                <a:spcPct val="90000"/>
              </a:lnSpc>
            </a:pPr>
            <a:endParaRPr lang="pt-BR" sz="2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88413" y="262236"/>
            <a:ext cx="8229600" cy="950740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rgbClr val="C00000"/>
                </a:solidFill>
              </a:rPr>
              <a:t> </a:t>
            </a:r>
            <a:r>
              <a:rPr lang="pt-BR" sz="3600" b="1" dirty="0">
                <a:solidFill>
                  <a:srgbClr val="C00000"/>
                </a:solidFill>
              </a:rPr>
              <a:t>Caracterização do Ateliê Terapêutico V</a:t>
            </a:r>
            <a:br>
              <a:rPr lang="pt-BR" sz="4400" dirty="0"/>
            </a:br>
            <a:endParaRPr lang="pt-BR" sz="44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57200" y="764704"/>
            <a:ext cx="8229600" cy="5366221"/>
          </a:xfrm>
        </p:spPr>
        <p:txBody>
          <a:bodyPr/>
          <a:lstStyle/>
          <a:p>
            <a:pPr marL="685800" algn="just">
              <a:buFont typeface="Wingdings" panose="05000000000000000000" pitchFamily="2" charset="2"/>
              <a:buChar char="§"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pt-BR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ênfase é dada na produção de saúde, bem como a livre expressão das </a:t>
            </a:r>
            <a:r>
              <a:rPr lang="pt-BR" sz="320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subjetividades. Assim</a:t>
            </a:r>
            <a:r>
              <a:rPr lang="pt-BR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compreende-se o ambiente construído, cuidadosamente, pelo coletivo.</a:t>
            </a:r>
          </a:p>
          <a:p>
            <a:pPr marL="685800" algn="just">
              <a:buFont typeface="Wingdings" panose="05000000000000000000" pitchFamily="2" charset="2"/>
              <a:buChar char="§"/>
            </a:pPr>
            <a:r>
              <a:rPr lang="pt-BR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Dessa forma, configura-se um ambiente acolhedor e humanizado, facilitador e continente. Mobiliários, luminosidade, conforto, cores, dentre outros, são aspectos relevantes para a construção concreta do </a:t>
            </a:r>
            <a:r>
              <a:rPr lang="pt-BR" sz="32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ateliê</a:t>
            </a:r>
            <a:r>
              <a:rPr lang="pt-BR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pt-B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algn="just">
              <a:buFont typeface="Wingdings" panose="05000000000000000000" pitchFamily="2" charset="2"/>
              <a:buChar char="§"/>
            </a:pPr>
            <a:endParaRPr lang="pt-BR" sz="2800" dirty="0"/>
          </a:p>
        </p:txBody>
      </p:sp>
      <p:cxnSp>
        <p:nvCxnSpPr>
          <p:cNvPr id="38916" name="Conector de seta reta 4"/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38917" name="Conector de seta reta 6"/>
          <p:cNvCxnSpPr>
            <a:cxnSpLocks noChangeShapeType="1"/>
          </p:cNvCxnSpPr>
          <p:nvPr/>
        </p:nvCxnSpPr>
        <p:spPr bwMode="auto">
          <a:xfrm>
            <a:off x="2643188" y="3913271"/>
            <a:ext cx="214312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2269981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88413" y="262236"/>
            <a:ext cx="8229600" cy="950740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rgbClr val="C00000"/>
                </a:solidFill>
              </a:rPr>
              <a:t> </a:t>
            </a:r>
            <a:r>
              <a:rPr lang="pt-BR" sz="3600" b="1" dirty="0">
                <a:solidFill>
                  <a:srgbClr val="C00000"/>
                </a:solidFill>
              </a:rPr>
              <a:t>Caracterização do Ateliê Terapêutico V</a:t>
            </a:r>
            <a:br>
              <a:rPr lang="pt-BR" sz="4400" dirty="0"/>
            </a:br>
            <a:endParaRPr lang="pt-BR" sz="44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57200" y="764704"/>
            <a:ext cx="8229600" cy="5366221"/>
          </a:xfrm>
        </p:spPr>
        <p:txBody>
          <a:bodyPr/>
          <a:lstStyle/>
          <a:p>
            <a:pPr indent="450215" algn="just">
              <a:tabLst>
                <a:tab pos="450215" algn="l"/>
              </a:tabLst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pt-B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Diante da crise, torna-se de extrema importância aos profissionais da saúde compreender e assumir um posicionamento ético. Se a finalidade de uma intervenção for só a de tirar o sujeito da crise estaríamos lhe tirando a oportunidade que a ele se abre (de subjetivação, de transformação). </a:t>
            </a:r>
          </a:p>
          <a:p>
            <a:pPr indent="450215" algn="just">
              <a:tabLst>
                <a:tab pos="450215" algn="l"/>
              </a:tabLst>
            </a:pPr>
            <a:r>
              <a:rPr lang="pt-BR" sz="2800" dirty="0">
                <a:latin typeface="Arial" panose="020B0604020202020204" pitchFamily="34" charset="0"/>
                <a:ea typeface="Times New Roman" panose="02020603050405020304" pitchFamily="18" charset="0"/>
              </a:rPr>
              <a:t>Se </a:t>
            </a:r>
            <a:r>
              <a:rPr lang="pt-B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calarmos o agudo, poderia se perder esse tempo do acontecimento pela sua reintrodução precoce no tempo cronológico, o que poderia acarretar um favorecimento da cronificação e nos transformaríamos em cúmplices de sua manutenção.</a:t>
            </a: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pt-BR" sz="2800" dirty="0"/>
          </a:p>
        </p:txBody>
      </p:sp>
      <p:cxnSp>
        <p:nvCxnSpPr>
          <p:cNvPr id="38916" name="Conector de seta reta 4"/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38917" name="Conector de seta reta 6"/>
          <p:cNvCxnSpPr>
            <a:cxnSpLocks noChangeShapeType="1"/>
          </p:cNvCxnSpPr>
          <p:nvPr/>
        </p:nvCxnSpPr>
        <p:spPr bwMode="auto">
          <a:xfrm>
            <a:off x="2643188" y="3913271"/>
            <a:ext cx="214312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3849646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88413" y="262236"/>
            <a:ext cx="8229600" cy="950740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rgbClr val="C00000"/>
                </a:solidFill>
              </a:rPr>
              <a:t> </a:t>
            </a:r>
            <a:r>
              <a:rPr lang="pt-BR" sz="3600" b="1" dirty="0">
                <a:solidFill>
                  <a:srgbClr val="C00000"/>
                </a:solidFill>
              </a:rPr>
              <a:t>Caracterização do Ateliê Terapêutico V</a:t>
            </a:r>
            <a:br>
              <a:rPr lang="pt-BR" sz="4400" dirty="0"/>
            </a:br>
            <a:endParaRPr lang="pt-BR" sz="44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57200" y="764704"/>
            <a:ext cx="8229600" cy="5366221"/>
          </a:xfrm>
        </p:spPr>
        <p:txBody>
          <a:bodyPr/>
          <a:lstStyle/>
          <a:p>
            <a:pPr indent="450215" algn="just"/>
            <a:r>
              <a:rPr lang="pt-BR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 cuidado à crise visa desmistificar este momento como uma situação ruim que deve ser bloqueada e controlada com a maior rapidez possível.</a:t>
            </a:r>
          </a:p>
          <a:p>
            <a:pPr indent="450215" algn="just"/>
            <a:r>
              <a:rPr lang="pt-BR" sz="3600" dirty="0">
                <a:latin typeface="Arial" panose="020B0604020202020204" pitchFamily="34" charset="0"/>
                <a:ea typeface="Times New Roman" panose="02020603050405020304" pitchFamily="18" charset="0"/>
              </a:rPr>
              <a:t>A</a:t>
            </a:r>
            <a:r>
              <a:rPr lang="pt-BR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 contrário, tentamos mostrar que “as crises pertencem à vida: não são algo que deva ser deplorado e evitado, mas explorado, assumido, acolhido, exaurido em seu valor.</a:t>
            </a:r>
            <a:endParaRPr lang="pt-BR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algn="just">
              <a:buFont typeface="Wingdings" panose="05000000000000000000" pitchFamily="2" charset="2"/>
              <a:buChar char="§"/>
            </a:pPr>
            <a:endParaRPr lang="pt-BR" sz="2800" dirty="0"/>
          </a:p>
        </p:txBody>
      </p:sp>
      <p:cxnSp>
        <p:nvCxnSpPr>
          <p:cNvPr id="38916" name="Conector de seta reta 4"/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38917" name="Conector de seta reta 6"/>
          <p:cNvCxnSpPr>
            <a:cxnSpLocks noChangeShapeType="1"/>
          </p:cNvCxnSpPr>
          <p:nvPr/>
        </p:nvCxnSpPr>
        <p:spPr bwMode="auto">
          <a:xfrm>
            <a:off x="2643188" y="3913271"/>
            <a:ext cx="214312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3472384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88413" y="479848"/>
            <a:ext cx="8229600" cy="733128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rgbClr val="C00000"/>
                </a:solidFill>
              </a:rPr>
              <a:t>Um novo olhar para a crise I</a:t>
            </a:r>
            <a:br>
              <a:rPr lang="pt-BR" sz="4400" dirty="0"/>
            </a:br>
            <a:endParaRPr lang="pt-BR" sz="44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57200" y="908050"/>
            <a:ext cx="8229600" cy="5222875"/>
          </a:xfrm>
        </p:spPr>
        <p:txBody>
          <a:bodyPr/>
          <a:lstStyle/>
          <a:p>
            <a:pPr algn="just">
              <a:defRPr/>
            </a:pPr>
            <a:r>
              <a:rPr lang="pt-BR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crise representa um importante momento na vida de uma pessoa, que manifesta o seu sofrimento através da perdas de suas referências concretas e simbólicas.</a:t>
            </a:r>
          </a:p>
          <a:p>
            <a:pPr algn="just">
              <a:defRPr/>
            </a:pPr>
            <a:r>
              <a:rPr lang="pt-BR" sz="3600" dirty="0">
                <a:latin typeface="Arial" panose="020B0604020202020204" pitchFamily="34" charset="0"/>
                <a:ea typeface="Times New Roman" panose="02020603050405020304" pitchFamily="18" charset="0"/>
              </a:rPr>
              <a:t>Isto provoca uma ruptura da sua integração com a vida cotidiana, impactando os seus laços sociais, familiares e comunitários.</a:t>
            </a:r>
            <a:endParaRPr lang="pt-BR" sz="36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defRPr/>
            </a:pPr>
            <a:endParaRPr lang="pt-BR" sz="3200" dirty="0"/>
          </a:p>
        </p:txBody>
      </p:sp>
      <p:cxnSp>
        <p:nvCxnSpPr>
          <p:cNvPr id="38916" name="Conector de seta reta 4"/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38917" name="Conector de seta reta 6"/>
          <p:cNvCxnSpPr>
            <a:cxnSpLocks noChangeShapeType="1"/>
          </p:cNvCxnSpPr>
          <p:nvPr/>
        </p:nvCxnSpPr>
        <p:spPr bwMode="auto">
          <a:xfrm>
            <a:off x="2643188" y="3913271"/>
            <a:ext cx="214312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88413" y="479848"/>
            <a:ext cx="8229600" cy="733128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rgbClr val="C00000"/>
                </a:solidFill>
              </a:rPr>
              <a:t>Um novo olhar para a crise II</a:t>
            </a:r>
            <a:br>
              <a:rPr lang="pt-BR" sz="4400" dirty="0"/>
            </a:br>
            <a:endParaRPr lang="pt-BR" sz="44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57200" y="908050"/>
            <a:ext cx="8229600" cy="5222875"/>
          </a:xfrm>
        </p:spPr>
        <p:txBody>
          <a:bodyPr/>
          <a:lstStyle/>
          <a:p>
            <a:pPr>
              <a:defRPr/>
            </a:pPr>
            <a:r>
              <a:rPr lang="pt-BR" sz="3200" dirty="0"/>
              <a:t>A crise abre a possibilidade de mudança, de criar novos sentidos. </a:t>
            </a:r>
          </a:p>
          <a:p>
            <a:pPr>
              <a:defRPr/>
            </a:pPr>
            <a:r>
              <a:rPr lang="pt-BR" sz="3200" dirty="0"/>
              <a:t>A pessoa em crise, acolhida em sua singularidade, pode potencializar processos criativos, expressivos, como produção desejante, ao invés do abafamento através das medicações.</a:t>
            </a:r>
          </a:p>
          <a:p>
            <a:pPr>
              <a:defRPr/>
            </a:pPr>
            <a:r>
              <a:rPr lang="pt-BR" sz="3200" dirty="0"/>
              <a:t>Assim, a crise é compreendida sob a ótica da construção e não da destruição. </a:t>
            </a:r>
          </a:p>
        </p:txBody>
      </p:sp>
      <p:cxnSp>
        <p:nvCxnSpPr>
          <p:cNvPr id="38916" name="Conector de seta reta 4"/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38917" name="Conector de seta reta 6"/>
          <p:cNvCxnSpPr>
            <a:cxnSpLocks noChangeShapeType="1"/>
          </p:cNvCxnSpPr>
          <p:nvPr/>
        </p:nvCxnSpPr>
        <p:spPr bwMode="auto">
          <a:xfrm>
            <a:off x="2643188" y="3913271"/>
            <a:ext cx="214312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3527441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88413" y="479848"/>
            <a:ext cx="8229600" cy="733128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rgbClr val="C00000"/>
                </a:solidFill>
              </a:rPr>
              <a:t>Um novo olhar para a crise III</a:t>
            </a:r>
            <a:br>
              <a:rPr lang="pt-BR" sz="4400" dirty="0"/>
            </a:br>
            <a:endParaRPr lang="pt-BR" sz="44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57200" y="908050"/>
            <a:ext cx="8229600" cy="5222875"/>
          </a:xfrm>
        </p:spPr>
        <p:txBody>
          <a:bodyPr/>
          <a:lstStyle/>
          <a:p>
            <a:pPr>
              <a:defRPr/>
            </a:pPr>
            <a:r>
              <a:rPr lang="pt-BR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As equipes e instituições ainda tendem a generalizar a crise, a não contextualizá-la, a não enfatizar a singularidade de cada uma, a de entendê-la, reiteradamente, como um desvio de uma conduta normal, como um erro de percurso, um distúrbio, uma dificuldade de adaptação e outros sentidos similares que tendem a abordagens reducionistas e limitantes direcionadas a lógica </a:t>
            </a:r>
            <a:r>
              <a:rPr lang="pt-BR" sz="3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medicalizante</a:t>
            </a:r>
            <a:r>
              <a:rPr lang="pt-BR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lang="pt-B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defRPr/>
            </a:pPr>
            <a:r>
              <a:rPr lang="pt-BR" sz="3200" dirty="0"/>
              <a:t>. </a:t>
            </a:r>
          </a:p>
        </p:txBody>
      </p:sp>
      <p:cxnSp>
        <p:nvCxnSpPr>
          <p:cNvPr id="38916" name="Conector de seta reta 4"/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38917" name="Conector de seta reta 6"/>
          <p:cNvCxnSpPr>
            <a:cxnSpLocks noChangeShapeType="1"/>
          </p:cNvCxnSpPr>
          <p:nvPr/>
        </p:nvCxnSpPr>
        <p:spPr bwMode="auto">
          <a:xfrm>
            <a:off x="2643188" y="3913271"/>
            <a:ext cx="214312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2996723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88413" y="262236"/>
            <a:ext cx="8229600" cy="950740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rgbClr val="C00000"/>
                </a:solidFill>
              </a:rPr>
              <a:t>Uma nova abordagem de cuidado</a:t>
            </a:r>
            <a:br>
              <a:rPr lang="pt-BR" sz="4400" dirty="0"/>
            </a:br>
            <a:endParaRPr lang="pt-BR" sz="44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57200" y="908050"/>
            <a:ext cx="8229600" cy="5222875"/>
          </a:xfrm>
        </p:spPr>
        <p:txBody>
          <a:bodyPr/>
          <a:lstStyle/>
          <a:p>
            <a:pPr marL="685800" algn="just">
              <a:buFont typeface="Wingdings" panose="05000000000000000000" pitchFamily="2" charset="2"/>
              <a:buChar char="§"/>
            </a:pPr>
            <a:r>
              <a:rPr lang="pt-B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Romper com a atenção à crise baseada na compreensão de tutela ou como restrição: trata-se de empreender itinerários de ampliação de espaços, de possibilidades de expressão subjetiva e de afirmação de direitos que consintam a produção de autonomia e de responsabilidade.</a:t>
            </a:r>
          </a:p>
          <a:p>
            <a:pPr marL="685800" algn="just">
              <a:buFont typeface="Wingdings" panose="05000000000000000000" pitchFamily="2" charset="2"/>
              <a:buChar char="§"/>
            </a:pPr>
            <a:r>
              <a:rPr lang="pt-B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 enfoque é no sujeito e não mais em sua sintomatologia – se aposta na potência intrínseca ao momento de crise como uma oportunidade que se abre de transformação e ressignificação.</a:t>
            </a:r>
            <a:endParaRPr lang="pt-BR" sz="2800" dirty="0"/>
          </a:p>
        </p:txBody>
      </p:sp>
      <p:cxnSp>
        <p:nvCxnSpPr>
          <p:cNvPr id="38916" name="Conector de seta reta 4"/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38917" name="Conector de seta reta 6"/>
          <p:cNvCxnSpPr>
            <a:cxnSpLocks noChangeShapeType="1"/>
          </p:cNvCxnSpPr>
          <p:nvPr/>
        </p:nvCxnSpPr>
        <p:spPr bwMode="auto">
          <a:xfrm>
            <a:off x="2643188" y="3913271"/>
            <a:ext cx="214312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627800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88413" y="262236"/>
            <a:ext cx="8229600" cy="950740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rgbClr val="C00000"/>
                </a:solidFill>
              </a:rPr>
              <a:t> </a:t>
            </a:r>
            <a:r>
              <a:rPr lang="pt-BR" sz="3600" b="1" dirty="0">
                <a:solidFill>
                  <a:srgbClr val="C00000"/>
                </a:solidFill>
              </a:rPr>
              <a:t>Caracterização do Ateliê Terapêutico I</a:t>
            </a:r>
            <a:br>
              <a:rPr lang="pt-BR" sz="4400" dirty="0"/>
            </a:br>
            <a:endParaRPr lang="pt-BR" sz="44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88413" y="692696"/>
            <a:ext cx="8229600" cy="6165304"/>
          </a:xfrm>
        </p:spPr>
        <p:txBody>
          <a:bodyPr/>
          <a:lstStyle/>
          <a:p>
            <a:pPr indent="450215" algn="just">
              <a:tabLst>
                <a:tab pos="450215" algn="l"/>
              </a:tabLst>
            </a:pPr>
            <a:r>
              <a:rPr lang="pt-B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 ateliê como espaço da criação artística e, a partir disso, a ideia de criação de territórios existenciais. </a:t>
            </a:r>
          </a:p>
          <a:p>
            <a:pPr indent="450215" algn="just">
              <a:tabLst>
                <a:tab pos="450215" algn="l"/>
              </a:tabLst>
            </a:pPr>
            <a:r>
              <a:rPr lang="pt-B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É neste espaço que se experimenta novas formas de se relacionar, de existir, novos modos de ser e fazer.</a:t>
            </a:r>
          </a:p>
          <a:p>
            <a:pPr indent="450215" algn="just">
              <a:tabLst>
                <a:tab pos="450215" algn="l"/>
              </a:tabLst>
            </a:pPr>
            <a:r>
              <a:rPr lang="pt-B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Torna-se um instrumento de enriquecimento, de descoberta e ampliação das potencialidades singulares, configurando um lugar onde algumas coisas podem ser reparadas, onde os dinamismos presentes não sejam vividos como mortíferos, e a dificuldade de viver possa ser amenizada e acompanhada”. </a:t>
            </a:r>
            <a:endParaRPr lang="pt-B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algn="just">
              <a:buFont typeface="Wingdings" panose="05000000000000000000" pitchFamily="2" charset="2"/>
              <a:buChar char="§"/>
            </a:pPr>
            <a:endParaRPr lang="pt-BR" sz="3600" dirty="0"/>
          </a:p>
        </p:txBody>
      </p:sp>
      <p:cxnSp>
        <p:nvCxnSpPr>
          <p:cNvPr id="38916" name="Conector de seta reta 4"/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38917" name="Conector de seta reta 6"/>
          <p:cNvCxnSpPr>
            <a:cxnSpLocks noChangeShapeType="1"/>
          </p:cNvCxnSpPr>
          <p:nvPr/>
        </p:nvCxnSpPr>
        <p:spPr bwMode="auto">
          <a:xfrm>
            <a:off x="2643188" y="3913271"/>
            <a:ext cx="214312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3089274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88413" y="262236"/>
            <a:ext cx="8229600" cy="950740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rgbClr val="C00000"/>
                </a:solidFill>
              </a:rPr>
              <a:t> </a:t>
            </a:r>
            <a:r>
              <a:rPr lang="pt-BR" sz="3600" b="1" dirty="0">
                <a:solidFill>
                  <a:srgbClr val="C00000"/>
                </a:solidFill>
              </a:rPr>
              <a:t>Caracterização do Ateliê Terapêutico II</a:t>
            </a:r>
            <a:br>
              <a:rPr lang="pt-BR" sz="4400" dirty="0"/>
            </a:br>
            <a:endParaRPr lang="pt-BR" sz="44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57200" y="908050"/>
            <a:ext cx="8229600" cy="5222875"/>
          </a:xfrm>
        </p:spPr>
        <p:txBody>
          <a:bodyPr/>
          <a:lstStyle/>
          <a:p>
            <a:pPr indent="450215" algn="just">
              <a:tabLst>
                <a:tab pos="450215" algn="l"/>
              </a:tabLst>
            </a:pPr>
            <a:r>
              <a:rPr lang="pt-BR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 ateliê se caracteriza como um espaço terapêutico aberto onde se pretende realizar encontros diários com duração de aproximadamente 2 horas, em dois períodos – manhã e tarde, com até 7 usuários, dependendo da avaliação da demanda. </a:t>
            </a:r>
          </a:p>
          <a:p>
            <a:pPr indent="450215" algn="just">
              <a:tabLst>
                <a:tab pos="450215" algn="l"/>
              </a:tabLst>
            </a:pPr>
            <a:r>
              <a:rPr lang="pt-BR" sz="3200" dirty="0">
                <a:latin typeface="Arial" panose="020B0604020202020204" pitchFamily="34" charset="0"/>
                <a:ea typeface="Times New Roman" panose="02020603050405020304" pitchFamily="18" charset="0"/>
              </a:rPr>
              <a:t>Possui um caráter misto, </a:t>
            </a:r>
            <a:r>
              <a:rPr lang="pt-BR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heterogêneo (diversas patologias), contando com uma equipe interdisciplinar.</a:t>
            </a:r>
            <a:endParaRPr lang="pt-B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algn="just">
              <a:buFont typeface="Wingdings" panose="05000000000000000000" pitchFamily="2" charset="2"/>
              <a:buChar char="§"/>
            </a:pPr>
            <a:endParaRPr lang="pt-BR" sz="4400" dirty="0"/>
          </a:p>
        </p:txBody>
      </p:sp>
      <p:cxnSp>
        <p:nvCxnSpPr>
          <p:cNvPr id="38916" name="Conector de seta reta 4"/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38917" name="Conector de seta reta 6"/>
          <p:cNvCxnSpPr>
            <a:cxnSpLocks noChangeShapeType="1"/>
          </p:cNvCxnSpPr>
          <p:nvPr/>
        </p:nvCxnSpPr>
        <p:spPr bwMode="auto">
          <a:xfrm>
            <a:off x="2643188" y="3913271"/>
            <a:ext cx="214312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2945401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88413" y="262236"/>
            <a:ext cx="8229600" cy="950740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rgbClr val="C00000"/>
                </a:solidFill>
              </a:rPr>
              <a:t> </a:t>
            </a:r>
            <a:r>
              <a:rPr lang="pt-BR" sz="3600" b="1" dirty="0">
                <a:solidFill>
                  <a:srgbClr val="C00000"/>
                </a:solidFill>
              </a:rPr>
              <a:t>Caracterização do Ateliê Terapêutico III</a:t>
            </a:r>
            <a:br>
              <a:rPr lang="pt-BR" sz="4400" dirty="0"/>
            </a:br>
            <a:endParaRPr lang="pt-BR" sz="44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57200" y="908050"/>
            <a:ext cx="8229600" cy="5222875"/>
          </a:xfrm>
        </p:spPr>
        <p:txBody>
          <a:bodyPr/>
          <a:lstStyle/>
          <a:p>
            <a:pPr indent="450215" algn="just">
              <a:tabLst>
                <a:tab pos="450215" algn="l"/>
              </a:tabLst>
            </a:pPr>
            <a:r>
              <a:rPr lang="pt-BR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Faz-se necessário ressaltar que o trabalho do terapeuta está voltado “a acolher os sons, as falas, as formas, os atos, tecendo-os na trama do ateliê; afirmando que há ali um sujeito com algo a dizer e a fazer, interessando-se por esse algo e esforçando-se por buscar um sentido nesse fazer. </a:t>
            </a:r>
          </a:p>
          <a:p>
            <a:pPr marL="685800" algn="just">
              <a:buFont typeface="Wingdings" panose="05000000000000000000" pitchFamily="2" charset="2"/>
              <a:buChar char="§"/>
            </a:pPr>
            <a:endParaRPr lang="pt-BR" sz="3200" dirty="0"/>
          </a:p>
        </p:txBody>
      </p:sp>
      <p:cxnSp>
        <p:nvCxnSpPr>
          <p:cNvPr id="38916" name="Conector de seta reta 4"/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38917" name="Conector de seta reta 6"/>
          <p:cNvCxnSpPr>
            <a:cxnSpLocks noChangeShapeType="1"/>
          </p:cNvCxnSpPr>
          <p:nvPr/>
        </p:nvCxnSpPr>
        <p:spPr bwMode="auto">
          <a:xfrm>
            <a:off x="2643188" y="3913271"/>
            <a:ext cx="214312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1978019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88413" y="262236"/>
            <a:ext cx="8229600" cy="950740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pt-BR" sz="4400" b="1" dirty="0">
                <a:solidFill>
                  <a:srgbClr val="C00000"/>
                </a:solidFill>
              </a:rPr>
              <a:t> </a:t>
            </a:r>
            <a:r>
              <a:rPr lang="pt-BR" sz="3600" b="1" dirty="0">
                <a:solidFill>
                  <a:srgbClr val="C00000"/>
                </a:solidFill>
              </a:rPr>
              <a:t>Caracterização do Ateliê Terapêutico IV</a:t>
            </a:r>
            <a:br>
              <a:rPr lang="pt-BR" sz="4400" dirty="0"/>
            </a:br>
            <a:endParaRPr lang="pt-BR" sz="44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57200" y="764704"/>
            <a:ext cx="8229600" cy="5366221"/>
          </a:xfrm>
        </p:spPr>
        <p:txBody>
          <a:bodyPr/>
          <a:lstStyle/>
          <a:p>
            <a:pPr indent="450215" algn="just">
              <a:tabLst>
                <a:tab pos="450215" algn="l"/>
              </a:tabLst>
            </a:pPr>
            <a:r>
              <a:rPr lang="pt-BR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Tratava-se de estar atento a uma linguagem muitas vezes sem palavras, respeitando a "delicadeza do que é pré-verbal, não verbalizado e não-verbalizável.</a:t>
            </a:r>
          </a:p>
          <a:p>
            <a:pPr indent="450215" algn="just">
              <a:tabLst>
                <a:tab pos="450215" algn="l"/>
              </a:tabLst>
            </a:pPr>
            <a:r>
              <a:rPr lang="pt-BR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 também, observar se há um impedimento para esta criação</a:t>
            </a:r>
            <a:r>
              <a:rPr lang="pt-BR" sz="3200" dirty="0">
                <a:latin typeface="Arial" panose="020B0604020202020204" pitchFamily="34" charset="0"/>
                <a:ea typeface="Times New Roman" panose="02020603050405020304" pitchFamily="18" charset="0"/>
              </a:rPr>
              <a:t>: isto é que </a:t>
            </a:r>
            <a:r>
              <a:rPr lang="pt-BR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deve ser tratado para que o processo de criação possa fluir, instalando um estado de acolhimento do estranho que liberta a potência criadora da vida.</a:t>
            </a:r>
            <a:endParaRPr lang="pt-B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algn="just">
              <a:buFont typeface="Wingdings" panose="05000000000000000000" pitchFamily="2" charset="2"/>
              <a:buChar char="§"/>
            </a:pPr>
            <a:endParaRPr lang="pt-BR" sz="3200" dirty="0"/>
          </a:p>
        </p:txBody>
      </p:sp>
      <p:cxnSp>
        <p:nvCxnSpPr>
          <p:cNvPr id="38916" name="Conector de seta reta 4"/>
          <p:cNvCxnSpPr>
            <a:cxnSpLocks noChangeShapeType="1"/>
          </p:cNvCxnSpPr>
          <p:nvPr/>
        </p:nvCxnSpPr>
        <p:spPr bwMode="auto">
          <a:xfrm>
            <a:off x="2428875" y="3857625"/>
            <a:ext cx="214313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38917" name="Conector de seta reta 6"/>
          <p:cNvCxnSpPr>
            <a:cxnSpLocks noChangeShapeType="1"/>
          </p:cNvCxnSpPr>
          <p:nvPr/>
        </p:nvCxnSpPr>
        <p:spPr bwMode="auto">
          <a:xfrm>
            <a:off x="2643188" y="3913271"/>
            <a:ext cx="214312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530118008"/>
      </p:ext>
    </p:extLst>
  </p:cSld>
  <p:clrMapOvr>
    <a:masterClrMapping/>
  </p:clrMapOvr>
</p:sld>
</file>

<file path=ppt/theme/theme1.xml><?xml version="1.0" encoding="utf-8"?>
<a:theme xmlns:a="http://schemas.openxmlformats.org/drawingml/2006/main" name="Borda">
  <a:themeElements>
    <a:clrScheme name="Borda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Borda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Pct val="65000"/>
          <a:buFont typeface="Wingdings" pitchFamily="2" charset="2"/>
          <a:buChar char="n"/>
          <a:tabLst/>
          <a:defRPr kumimoji="0" lang="pt-BR" sz="2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Pct val="65000"/>
          <a:buFont typeface="Wingdings" pitchFamily="2" charset="2"/>
          <a:buChar char="n"/>
          <a:tabLst/>
          <a:defRPr kumimoji="0" lang="pt-BR" sz="2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orda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a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a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2920</TotalTime>
  <Words>827</Words>
  <Application>Microsoft Office PowerPoint</Application>
  <PresentationFormat>Apresentação na tela (4:3)</PresentationFormat>
  <Paragraphs>37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Arial</vt:lpstr>
      <vt:lpstr>Garamond</vt:lpstr>
      <vt:lpstr>Times New Roman</vt:lpstr>
      <vt:lpstr>Wingdings</vt:lpstr>
      <vt:lpstr>Borda</vt:lpstr>
      <vt:lpstr>ATELIÊ TERAPÊUTICO NO MANEJO DA CRISE </vt:lpstr>
      <vt:lpstr>Um novo olhar para a crise I </vt:lpstr>
      <vt:lpstr>Um novo olhar para a crise II </vt:lpstr>
      <vt:lpstr>Um novo olhar para a crise III </vt:lpstr>
      <vt:lpstr>Uma nova abordagem de cuidado </vt:lpstr>
      <vt:lpstr> Caracterização do Ateliê Terapêutico I </vt:lpstr>
      <vt:lpstr> Caracterização do Ateliê Terapêutico II </vt:lpstr>
      <vt:lpstr> Caracterização do Ateliê Terapêutico III </vt:lpstr>
      <vt:lpstr> Caracterização do Ateliê Terapêutico IV </vt:lpstr>
      <vt:lpstr> Caracterização do Ateliê Terapêutico V </vt:lpstr>
      <vt:lpstr> Caracterização do Ateliê Terapêutico V </vt:lpstr>
      <vt:lpstr> Caracterização do Ateliê Terapêutico V </vt:lpstr>
    </vt:vector>
  </TitlesOfParts>
  <Company>MANAUS INFO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MANAUS INFO</dc:creator>
  <cp:lastModifiedBy>drumond moura</cp:lastModifiedBy>
  <cp:revision>114</cp:revision>
  <dcterms:created xsi:type="dcterms:W3CDTF">2004-07-19T01:59:45Z</dcterms:created>
  <dcterms:modified xsi:type="dcterms:W3CDTF">2024-07-02T20:23:48Z</dcterms:modified>
</cp:coreProperties>
</file>