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8"/>
  </p:notesMasterIdLst>
  <p:sldIdLst>
    <p:sldId id="268" r:id="rId2"/>
    <p:sldId id="416" r:id="rId3"/>
    <p:sldId id="417" r:id="rId4"/>
    <p:sldId id="385" r:id="rId5"/>
    <p:sldId id="403" r:id="rId6"/>
    <p:sldId id="407" r:id="rId7"/>
    <p:sldId id="429" r:id="rId8"/>
    <p:sldId id="419" r:id="rId9"/>
    <p:sldId id="420" r:id="rId10"/>
    <p:sldId id="431" r:id="rId11"/>
    <p:sldId id="430" r:id="rId12"/>
    <p:sldId id="423" r:id="rId13"/>
    <p:sldId id="424" r:id="rId14"/>
    <p:sldId id="425" r:id="rId15"/>
    <p:sldId id="426" r:id="rId16"/>
    <p:sldId id="427" r:id="rId17"/>
  </p:sldIdLst>
  <p:sldSz cx="9144000" cy="6858000" type="screen4x3"/>
  <p:notesSz cx="6858000" cy="9144000"/>
  <p:defaultTextStyle>
    <a:defPPr>
      <a:defRPr lang="pt-BR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000000"/>
    <a:srgbClr val="555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62" autoAdjust="0"/>
    <p:restoredTop sz="86738" autoAdjust="0"/>
  </p:normalViewPr>
  <p:slideViewPr>
    <p:cSldViewPr>
      <p:cViewPr varScale="1">
        <p:scale>
          <a:sx n="54" d="100"/>
          <a:sy n="54" d="100"/>
        </p:scale>
        <p:origin x="37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4BC9DFC2-4419-449E-AAF0-C5A28B511D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4AF0-CE6E-42BB-A879-09E78994DF1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40A4A-8C34-4C9B-B786-0B11BEC7E9E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35268-4C5E-4329-B1ED-4786CB5BF87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7003F-4265-4422-BA14-DF93D672136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882FB-8010-4CB1-BF12-2FCE984EBFB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9EF10-E1A7-47D4-83FD-129791771B8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364BF-7A12-4C6C-84A5-649F6B66C56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662B5-A293-4946-9C9F-A07A032B782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F7649-1CC9-440D-84EF-5AA61A673B5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8E53E-70EC-4820-837C-3E25D3E9BE5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156F6-5835-4CA4-8625-D530FEF1A9F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C6BFC-2DC8-4ECF-BEFA-AF8DEBA75A1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fld id="{C9329A26-35E1-4F69-B17B-78948BC6E0A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drumondmour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333375"/>
            <a:ext cx="7623175" cy="2943225"/>
          </a:xfrm>
        </p:spPr>
        <p:txBody>
          <a:bodyPr/>
          <a:lstStyle/>
          <a:p>
            <a:pPr algn="ctr" eaLnBrk="1" hangingPunct="1"/>
            <a:br>
              <a:rPr lang="pt-BR" altLang="pt-BR" sz="6000" b="1" dirty="0"/>
            </a:br>
            <a:r>
              <a:rPr lang="pt-BR" altLang="pt-BR" sz="6000" b="1" dirty="0"/>
              <a:t>CUIDADO PSICOSSOCIAL NA ATENÇÃO BÁSICA</a:t>
            </a:r>
            <a:endParaRPr lang="pt-BR" altLang="pt-BR" sz="4400" b="1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93097"/>
            <a:ext cx="8208963" cy="1872754"/>
          </a:xfrm>
        </p:spPr>
        <p:txBody>
          <a:bodyPr/>
          <a:lstStyle/>
          <a:p>
            <a:pPr algn="r"/>
            <a:r>
              <a:rPr lang="pt-BR" altLang="pt-BR" sz="2000" b="1" dirty="0">
                <a:solidFill>
                  <a:srgbClr val="C00000"/>
                </a:solidFill>
              </a:rPr>
              <a:t>Francisco Drumond Marcondes de Moura</a:t>
            </a:r>
          </a:p>
          <a:p>
            <a:pPr algn="r"/>
            <a:r>
              <a:rPr lang="pt-BR" altLang="pt-BR" sz="2000" b="1" dirty="0" err="1">
                <a:solidFill>
                  <a:srgbClr val="C00000"/>
                </a:solidFill>
                <a:hlinkClick r:id="rId2"/>
              </a:rPr>
              <a:t>fdrumondmoura@gmail.com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r"/>
            <a:r>
              <a:rPr lang="pt-BR" altLang="pt-BR" sz="2000" b="1" dirty="0">
                <a:solidFill>
                  <a:srgbClr val="C00000"/>
                </a:solidFill>
              </a:rPr>
              <a:t>CEPAS</a:t>
            </a:r>
          </a:p>
          <a:p>
            <a:pPr algn="r"/>
            <a:r>
              <a:rPr lang="pt-BR" altLang="pt-BR" sz="2000" b="1" dirty="0">
                <a:solidFill>
                  <a:srgbClr val="002060"/>
                </a:solidFill>
              </a:rPr>
              <a:t>Centro de Estudos e Pesquisas Aníbal Silveira</a:t>
            </a:r>
          </a:p>
          <a:p>
            <a:pPr algn="r"/>
            <a:r>
              <a:rPr lang="pt-BR" altLang="pt-BR" sz="2000" b="1" dirty="0" err="1">
                <a:solidFill>
                  <a:srgbClr val="C00000"/>
                </a:solidFill>
              </a:rPr>
              <a:t>www.anibalsilveira.org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r" eaLnBrk="1" hangingPunct="1">
              <a:lnSpc>
                <a:spcPct val="90000"/>
              </a:lnSpc>
            </a:pPr>
            <a:endParaRPr lang="pt-BR" altLang="pt-B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188640"/>
            <a:ext cx="8229600" cy="1224136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COMPLEXOS SINTOMÁTICOS MAIS FREQUENTES</a:t>
            </a:r>
          </a:p>
        </p:txBody>
      </p:sp>
      <p:cxnSp>
        <p:nvCxnSpPr>
          <p:cNvPr id="6147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6148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611560" y="1700808"/>
          <a:ext cx="7920879" cy="489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96544">
                <a:tc>
                  <a:txBody>
                    <a:bodyPr/>
                    <a:lstStyle/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4000" u="sng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Quadros reativos/ocasionais</a:t>
                      </a: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: 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endParaRPr lang="pt-BR" sz="12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Ansiedade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Fobia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Depressão, 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Hipocondria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Alteração do ciclo vigília-sono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Alterações </a:t>
                      </a:r>
                      <a:r>
                        <a:rPr lang="pt-BR" sz="4000" baseline="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neuro-vegetativas</a:t>
                      </a:r>
                      <a:endParaRPr lang="pt-BR" sz="40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1560" marR="315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683568" y="2924944"/>
            <a:ext cx="2611437" cy="1887538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endParaRPr lang="pt-BR" altLang="pt-BR" sz="2000" b="1" u="none" dirty="0"/>
          </a:p>
          <a:p>
            <a:pPr algn="ctr" eaLnBrk="1" hangingPunct="1">
              <a:buNone/>
            </a:pPr>
            <a:r>
              <a:rPr lang="pt-BR" altLang="pt-BR" sz="2000" b="1" u="none" dirty="0"/>
              <a:t>Controle do Risco </a:t>
            </a:r>
          </a:p>
          <a:p>
            <a:pPr algn="ctr" eaLnBrk="1" hangingPunct="1">
              <a:buNone/>
            </a:pPr>
            <a:r>
              <a:rPr lang="pt-BR" altLang="pt-BR" sz="2000" b="1" u="none" dirty="0"/>
              <a:t>de </a:t>
            </a:r>
            <a:r>
              <a:rPr lang="pt-BR" altLang="pt-BR" sz="2000" b="1" u="none" dirty="0" err="1"/>
              <a:t>reagudização</a:t>
            </a:r>
            <a:r>
              <a:rPr lang="pt-BR" altLang="pt-BR" sz="2000" b="1" u="none" dirty="0"/>
              <a:t> </a:t>
            </a:r>
          </a:p>
          <a:p>
            <a:pPr algn="ctr" eaLnBrk="1" hangingPunct="1">
              <a:buNone/>
            </a:pPr>
            <a:r>
              <a:rPr lang="pt-BR" altLang="pt-BR" sz="2000" b="1" u="none" dirty="0"/>
              <a:t>de sintomas</a:t>
            </a:r>
          </a:p>
          <a:p>
            <a:pPr algn="ctr" eaLnBrk="1" hangingPunct="1">
              <a:buNone/>
            </a:pPr>
            <a:endParaRPr lang="pt-BR" altLang="pt-BR" sz="1800" b="1" u="none" dirty="0"/>
          </a:p>
        </p:txBody>
      </p:sp>
      <p:cxnSp>
        <p:nvCxnSpPr>
          <p:cNvPr id="7" name="Conector de seta reta 17"/>
          <p:cNvCxnSpPr>
            <a:cxnSpLocks noChangeShapeType="1"/>
          </p:cNvCxnSpPr>
          <p:nvPr/>
        </p:nvCxnSpPr>
        <p:spPr bwMode="auto">
          <a:xfrm>
            <a:off x="2286000" y="1785938"/>
            <a:ext cx="71438" cy="1587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11" name="CaixaDeTexto 1"/>
          <p:cNvSpPr txBox="1">
            <a:spLocks noChangeArrowheads="1"/>
          </p:cNvSpPr>
          <p:nvPr/>
        </p:nvSpPr>
        <p:spPr bwMode="auto">
          <a:xfrm flipH="1">
            <a:off x="468313" y="333375"/>
            <a:ext cx="8675687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pt-BR" altLang="pt-BR" sz="4000" u="none" dirty="0">
                <a:latin typeface="Aharoni" pitchFamily="2" charset="-79"/>
                <a:cs typeface="Aharoni" pitchFamily="2" charset="-79"/>
              </a:rPr>
              <a:t>Estratégias de cuidado sob </a:t>
            </a:r>
            <a:r>
              <a:rPr lang="pt-BR" altLang="pt-BR" sz="4000" u="none" dirty="0" err="1">
                <a:latin typeface="Aharoni" pitchFamily="2" charset="-79"/>
                <a:cs typeface="Aharoni" pitchFamily="2" charset="-79"/>
              </a:rPr>
              <a:t>matriciamento</a:t>
            </a:r>
            <a:r>
              <a:rPr lang="pt-BR" altLang="pt-BR" sz="4000" u="none" dirty="0">
                <a:latin typeface="Aharoni" pitchFamily="2" charset="-79"/>
                <a:cs typeface="Aharoni" pitchFamily="2" charset="-79"/>
              </a:rPr>
              <a:t> do CAPS</a:t>
            </a: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755576" y="4581128"/>
            <a:ext cx="3500462" cy="1500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Suporte no território: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identificação de condição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de vulnerabilidade</a:t>
            </a:r>
          </a:p>
          <a:p>
            <a:pPr algn="ctr" eaLnBrk="1" hangingPunct="1">
              <a:buNone/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429388" y="3214686"/>
            <a:ext cx="2393953" cy="19288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Programa de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Cuidado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Integrado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(PCI)</a:t>
            </a:r>
          </a:p>
          <a:p>
            <a:pPr algn="ctr" eaLnBrk="1" hangingPunct="1">
              <a:buNone/>
              <a:defRPr/>
            </a:pPr>
            <a:endParaRPr 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17" name="Oval 6"/>
          <p:cNvSpPr>
            <a:spLocks noChangeArrowheads="1"/>
          </p:cNvSpPr>
          <p:nvPr/>
        </p:nvSpPr>
        <p:spPr bwMode="auto">
          <a:xfrm>
            <a:off x="3779912" y="1772816"/>
            <a:ext cx="2128829" cy="141924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Terapia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Comunitária</a:t>
            </a:r>
          </a:p>
        </p:txBody>
      </p:sp>
      <p:sp>
        <p:nvSpPr>
          <p:cNvPr id="18" name="Oval 6"/>
          <p:cNvSpPr>
            <a:spLocks noChangeArrowheads="1"/>
          </p:cNvSpPr>
          <p:nvPr/>
        </p:nvSpPr>
        <p:spPr bwMode="auto">
          <a:xfrm>
            <a:off x="395536" y="1700808"/>
            <a:ext cx="2500330" cy="14001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Suporte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situações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 de crise</a:t>
            </a:r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6215074" y="1571612"/>
            <a:ext cx="2357454" cy="17859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Garantia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da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manutenção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de conduta</a:t>
            </a:r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3851920" y="2924944"/>
            <a:ext cx="2344853" cy="235745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Romper com 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Solidão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0"/>
            <a:ext cx="8229600" cy="1268413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Formas mais graves de crise</a:t>
            </a:r>
          </a:p>
        </p:txBody>
      </p:sp>
      <p:cxnSp>
        <p:nvCxnSpPr>
          <p:cNvPr id="6147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6148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899592" y="1268760"/>
          <a:ext cx="7272858" cy="505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2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965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40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Crise psicótica aguda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BR" sz="28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Dinâmica suicida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BR" sz="28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Estado crepuscular: agitação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BR" sz="28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40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Uso abusivo de AD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BR" sz="28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BR" sz="20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1560" marR="315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0"/>
            <a:ext cx="8229600" cy="1268413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Risco de Suicídio </a:t>
            </a:r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cxnSp>
        <p:nvCxnSpPr>
          <p:cNvPr id="7171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7172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6" name="Retângulo 5"/>
          <p:cNvSpPr/>
          <p:nvPr/>
        </p:nvSpPr>
        <p:spPr>
          <a:xfrm>
            <a:off x="683568" y="908720"/>
            <a:ext cx="7632848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pt-BR" sz="3600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pt-BR" sz="4000" u="none" dirty="0">
                <a:solidFill>
                  <a:srgbClr val="000000"/>
                </a:solidFill>
              </a:rPr>
              <a:t>Ansiedade aguda </a:t>
            </a:r>
          </a:p>
          <a:p>
            <a:pPr>
              <a:spcAft>
                <a:spcPts val="0"/>
              </a:spcAft>
            </a:pPr>
            <a:endParaRPr lang="pt-BR" sz="4000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pt-BR" sz="4000" u="none" dirty="0">
                <a:solidFill>
                  <a:srgbClr val="000000"/>
                </a:solidFill>
              </a:rPr>
              <a:t>Dinamismo alucinatório auditivo</a:t>
            </a:r>
          </a:p>
          <a:p>
            <a:pPr>
              <a:spcAft>
                <a:spcPts val="0"/>
              </a:spcAft>
            </a:pPr>
            <a:endParaRPr lang="pt-BR" sz="4000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pt-BR" sz="4000" u="none" dirty="0">
                <a:solidFill>
                  <a:srgbClr val="000000"/>
                </a:solidFill>
              </a:rPr>
              <a:t>Impulsividade elevada</a:t>
            </a:r>
            <a:endParaRPr lang="pt-BR" sz="4000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endParaRPr lang="pt-BR" sz="4000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  <a:buNone/>
            </a:pPr>
            <a:r>
              <a:rPr lang="pt-BR" sz="4000" u="none" dirty="0">
                <a:solidFill>
                  <a:srgbClr val="000000"/>
                </a:solidFill>
                <a:ea typeface="Cambria"/>
                <a:cs typeface="Times New Roman"/>
              </a:rPr>
              <a:t>Depressão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0"/>
            <a:ext cx="8229600" cy="1268413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Crise psicótica aguda</a:t>
            </a:r>
          </a:p>
        </p:txBody>
      </p:sp>
      <p:cxnSp>
        <p:nvCxnSpPr>
          <p:cNvPr id="8195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8196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6" name="Retângulo 5"/>
          <p:cNvSpPr/>
          <p:nvPr/>
        </p:nvSpPr>
        <p:spPr>
          <a:xfrm>
            <a:off x="683568" y="1340768"/>
            <a:ext cx="7704856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400" u="none" dirty="0">
                <a:solidFill>
                  <a:srgbClr val="000000"/>
                </a:solidFill>
              </a:rPr>
              <a:t>Quadro alucinatório agudo </a:t>
            </a:r>
          </a:p>
          <a:p>
            <a:pPr>
              <a:spcAft>
                <a:spcPts val="0"/>
              </a:spcAft>
              <a:buNone/>
            </a:pPr>
            <a:endParaRPr lang="pt-BR" sz="4400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4400" u="none" dirty="0">
                <a:solidFill>
                  <a:srgbClr val="000000"/>
                </a:solidFill>
              </a:rPr>
              <a:t>Quadro delirante agudo </a:t>
            </a:r>
          </a:p>
          <a:p>
            <a:pPr>
              <a:spcAft>
                <a:spcPts val="0"/>
              </a:spcAft>
            </a:pPr>
            <a:endParaRPr lang="pt-BR" sz="4400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4400" u="none" dirty="0">
                <a:solidFill>
                  <a:srgbClr val="000000"/>
                </a:solidFill>
              </a:rPr>
              <a:t>Confusão mental agitada ou </a:t>
            </a:r>
            <a:r>
              <a:rPr lang="pt-BR" sz="4400" u="none" dirty="0" err="1">
                <a:solidFill>
                  <a:srgbClr val="000000"/>
                </a:solidFill>
              </a:rPr>
              <a:t>estuporosa</a:t>
            </a:r>
            <a:r>
              <a:rPr lang="pt-BR" sz="4400" u="none" dirty="0">
                <a:solidFill>
                  <a:srgbClr val="000000"/>
                </a:solidFill>
              </a:rPr>
              <a:t> </a:t>
            </a:r>
          </a:p>
          <a:p>
            <a:pPr algn="ctr">
              <a:spcAft>
                <a:spcPts val="0"/>
              </a:spcAft>
            </a:pPr>
            <a:endParaRPr lang="pt-BR" sz="2800" dirty="0">
              <a:solidFill>
                <a:srgbClr val="000000"/>
              </a:solidFill>
              <a:latin typeface="Cambria"/>
              <a:ea typeface="Cambria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15888"/>
            <a:ext cx="8229600" cy="1268412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Usuários de Álcool e Drogas </a:t>
            </a:r>
          </a:p>
        </p:txBody>
      </p:sp>
      <p:cxnSp>
        <p:nvCxnSpPr>
          <p:cNvPr id="9219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9220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9552" y="1397000"/>
          <a:ext cx="8185248" cy="4696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85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4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600" b="1" dirty="0">
                          <a:solidFill>
                            <a:srgbClr val="000000"/>
                          </a:solidFill>
                          <a:effectLst/>
                        </a:rPr>
                        <a:t>Delirium </a:t>
                      </a:r>
                      <a:r>
                        <a:rPr lang="pt-BR" sz="3600" b="1" dirty="0" err="1">
                          <a:solidFill>
                            <a:srgbClr val="000000"/>
                          </a:solidFill>
                          <a:effectLst/>
                        </a:rPr>
                        <a:t>Tremens</a:t>
                      </a:r>
                      <a:endParaRPr lang="pt-BR" sz="3600" b="1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2000" b="1" baseline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2000" b="1" baseline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2000" b="1" baseline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600" b="1" baseline="0" dirty="0">
                          <a:solidFill>
                            <a:srgbClr val="000000"/>
                          </a:solidFill>
                          <a:effectLst/>
                        </a:rPr>
                        <a:t>Embriaguez patológica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20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1560" marR="315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5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600" b="1" dirty="0">
                          <a:solidFill>
                            <a:srgbClr val="000000"/>
                          </a:solidFill>
                          <a:effectLst/>
                        </a:rPr>
                        <a:t>Impulso Mórbido Periódico</a:t>
                      </a:r>
                    </a:p>
                  </a:txBody>
                  <a:tcPr marL="31560" marR="315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15888"/>
            <a:ext cx="8229600" cy="1268412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Estado Crepuscular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(agitação psicomotora)</a:t>
            </a:r>
          </a:p>
        </p:txBody>
      </p:sp>
      <p:cxnSp>
        <p:nvCxnSpPr>
          <p:cNvPr id="10243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0244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6" name="Retângulo 5"/>
          <p:cNvSpPr/>
          <p:nvPr/>
        </p:nvSpPr>
        <p:spPr>
          <a:xfrm>
            <a:off x="539552" y="1628800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None/>
            </a:pPr>
            <a:r>
              <a:rPr lang="pt-BR" sz="3600" b="1" u="none" dirty="0">
                <a:solidFill>
                  <a:srgbClr val="000000"/>
                </a:solidFill>
              </a:rPr>
              <a:t>Liberação desordenada da </a:t>
            </a:r>
            <a:r>
              <a:rPr lang="pt-BR" sz="3600" b="1" u="none" dirty="0" err="1">
                <a:solidFill>
                  <a:srgbClr val="000000"/>
                </a:solidFill>
              </a:rPr>
              <a:t>destrutividade</a:t>
            </a:r>
            <a:endParaRPr lang="pt-BR" sz="36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endParaRPr lang="pt-BR" sz="24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pt-BR" sz="3600" b="1" u="none" dirty="0">
                <a:solidFill>
                  <a:srgbClr val="000000"/>
                </a:solidFill>
              </a:rPr>
              <a:t>Estreitamento ou redução acentuada do nível de consciência</a:t>
            </a:r>
          </a:p>
          <a:p>
            <a:pPr>
              <a:spcAft>
                <a:spcPts val="0"/>
              </a:spcAft>
            </a:pPr>
            <a:endParaRPr lang="pt-BR" sz="24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pt-BR" sz="3600" b="1" u="none" dirty="0">
                <a:solidFill>
                  <a:srgbClr val="000000"/>
                </a:solidFill>
              </a:rPr>
              <a:t>      (equivalente da convulsão)</a:t>
            </a:r>
          </a:p>
          <a:p>
            <a:pPr>
              <a:spcAft>
                <a:spcPts val="0"/>
              </a:spcAft>
            </a:pPr>
            <a:endParaRPr lang="pt-BR" sz="2800" u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95871"/>
          </a:xfrm>
        </p:spPr>
        <p:txBody>
          <a:bodyPr/>
          <a:lstStyle/>
          <a:p>
            <a:pPr algn="ctr"/>
            <a:r>
              <a:rPr lang="pt-BR" altLang="pt-BR" sz="4000" b="1" dirty="0"/>
              <a:t>Internação psiquiátrica como forma negativa de cuidado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74133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pt-BR" sz="2800" b="1" dirty="0"/>
              <a:t>Fundamentada na noção da periculosidade e da </a:t>
            </a:r>
            <a:r>
              <a:rPr lang="pt-BR" sz="2800" b="1" dirty="0" err="1"/>
              <a:t>irrecuperabilidade</a:t>
            </a:r>
            <a:r>
              <a:rPr lang="pt-BR" sz="2800" b="1" dirty="0"/>
              <a:t> dos “loucos de todos os gêneros”.</a:t>
            </a:r>
          </a:p>
          <a:p>
            <a:pPr>
              <a:spcBef>
                <a:spcPts val="0"/>
              </a:spcBef>
              <a:buNone/>
              <a:defRPr/>
            </a:pPr>
            <a:endParaRPr lang="pt-BR" sz="1100" b="1" dirty="0"/>
          </a:p>
          <a:p>
            <a:pPr>
              <a:spcBef>
                <a:spcPts val="0"/>
              </a:spcBef>
              <a:defRPr/>
            </a:pPr>
            <a:r>
              <a:rPr lang="pt-BR" sz="2800" b="1" dirty="0"/>
              <a:t>Redobrada pela constatação social dos “doentes mentais” apresentarem manifesta dificuldade de serem integrados aos processos produtivos tais como são organizados.</a:t>
            </a:r>
          </a:p>
          <a:p>
            <a:pPr>
              <a:spcBef>
                <a:spcPts val="0"/>
              </a:spcBef>
              <a:buNone/>
              <a:defRPr/>
            </a:pPr>
            <a:endParaRPr lang="pt-BR" sz="1100" b="1" dirty="0"/>
          </a:p>
          <a:p>
            <a:pPr>
              <a:spcBef>
                <a:spcPts val="0"/>
              </a:spcBef>
              <a:defRPr/>
            </a:pPr>
            <a:r>
              <a:rPr lang="pt-BR" sz="2800" b="1" dirty="0"/>
              <a:t>Dessa forma temos: o perigoso, o irrecuperável e o improdutivo.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95871"/>
          </a:xfrm>
        </p:spPr>
        <p:txBody>
          <a:bodyPr/>
          <a:lstStyle/>
          <a:p>
            <a:pPr algn="ctr"/>
            <a:r>
              <a:rPr lang="pt-BR" altLang="pt-BR" sz="4000" b="1" dirty="0"/>
              <a:t>Reforma Psiquiátrica: extinção dos manicômios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502124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pt-BR" sz="2400" b="1" dirty="0"/>
              <a:t>Esse contexto determinou a implantação de uma rede privada de hospitais psiquiátricos: essa “demanda social” garantia um nicho de mercado.</a:t>
            </a:r>
          </a:p>
          <a:p>
            <a:pPr>
              <a:spcBef>
                <a:spcPts val="0"/>
              </a:spcBef>
              <a:defRPr/>
            </a:pPr>
            <a:r>
              <a:rPr lang="pt-BR" sz="2400" b="1" dirty="0"/>
              <a:t>A consequência foi a estruturação de um modelo </a:t>
            </a:r>
            <a:r>
              <a:rPr lang="pt-BR" sz="2400" b="1" dirty="0" err="1"/>
              <a:t>hospitalocêntrico</a:t>
            </a:r>
            <a:r>
              <a:rPr lang="pt-BR" sz="2400" b="1" dirty="0"/>
              <a:t> que consumia - na década de 80 -, 97% dos recursos assistenciais no campo da saúde mental.</a:t>
            </a:r>
          </a:p>
          <a:p>
            <a:pPr>
              <a:spcBef>
                <a:spcPts val="0"/>
              </a:spcBef>
              <a:defRPr/>
            </a:pPr>
            <a:r>
              <a:rPr lang="pt-BR" sz="2400" b="1" dirty="0"/>
              <a:t>Para confrontá-lo foi necessário propor a extinção dos hospitais psiquiátricos, visto que a sua implementação estava condicionada pelo interesse comercial e profundamente enraizada em  uma prática excludente, perversa e corrupta.</a:t>
            </a:r>
          </a:p>
          <a:p>
            <a:pPr>
              <a:spcBef>
                <a:spcPts val="0"/>
              </a:spcBef>
              <a:defRPr/>
            </a:pPr>
            <a:endParaRPr lang="pt-BR" sz="2400" b="1" dirty="0"/>
          </a:p>
          <a:p>
            <a:pPr>
              <a:spcBef>
                <a:spcPts val="0"/>
              </a:spcBef>
              <a:defRPr/>
            </a:pPr>
            <a:endParaRPr lang="pt-BR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19807"/>
          </a:xfrm>
        </p:spPr>
        <p:txBody>
          <a:bodyPr/>
          <a:lstStyle/>
          <a:p>
            <a:pPr algn="ctr"/>
            <a:r>
              <a:rPr lang="pt-BR" altLang="pt-BR" sz="4000" b="1" dirty="0"/>
              <a:t>Rede de </a:t>
            </a:r>
            <a:r>
              <a:rPr lang="pt-BR" altLang="pt-BR" sz="4000" b="1" dirty="0" err="1"/>
              <a:t>AtençãoPsicossocial</a:t>
            </a:r>
            <a:r>
              <a:rPr lang="pt-BR" altLang="pt-BR" sz="4000" b="1" dirty="0"/>
              <a:t> - RAPS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15019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pt-BR" sz="2400" b="1" dirty="0"/>
              <a:t>Rede de cuidado psicossocial multifacetada abrangendo todos os níveis de atenção à saúde (atenção primária, especializada e intensiva) visando superar o modelo </a:t>
            </a:r>
            <a:r>
              <a:rPr lang="pt-BR" sz="2400" b="1" dirty="0" err="1"/>
              <a:t>hospitalocêntrico</a:t>
            </a:r>
            <a:r>
              <a:rPr lang="pt-BR" sz="2400" b="1" dirty="0"/>
              <a:t> que consumia - na década de 80 -, 97% dos recursos assistenciais no campo da saúde mental.</a:t>
            </a:r>
          </a:p>
          <a:p>
            <a:pPr>
              <a:spcBef>
                <a:spcPts val="0"/>
              </a:spcBef>
              <a:defRPr/>
            </a:pPr>
            <a:r>
              <a:rPr lang="pt-BR" sz="2400" b="1" dirty="0"/>
              <a:t>Isto é, superação de um modelo que compreendia a internação psiquiátrica </a:t>
            </a:r>
            <a:r>
              <a:rPr lang="pt-BR" sz="2400" b="1" u="sng" dirty="0"/>
              <a:t>como inerente e imprescindível no cuidado em saúde mental</a:t>
            </a:r>
            <a:r>
              <a:rPr lang="pt-BR" sz="2400" b="1" dirty="0"/>
              <a:t>. </a:t>
            </a:r>
          </a:p>
          <a:p>
            <a:pPr>
              <a:spcBef>
                <a:spcPts val="0"/>
              </a:spcBef>
              <a:defRPr/>
            </a:pPr>
            <a:r>
              <a:rPr lang="pt-BR" sz="2400" b="1" dirty="0"/>
              <a:t>Por essa razão, essa rede é também denominada como rede substitutiva.</a:t>
            </a:r>
          </a:p>
          <a:p>
            <a:pPr>
              <a:spcBef>
                <a:spcPts val="0"/>
              </a:spcBef>
              <a:defRPr/>
            </a:pPr>
            <a:r>
              <a:rPr lang="pt-BR" sz="2400" b="1" dirty="0"/>
              <a:t>Os Centros de Atenção Psicossocial – CAPS representam o eixo estratégico da RAPS, o polo irradiador da cultura </a:t>
            </a:r>
            <a:r>
              <a:rPr lang="pt-BR" sz="2400" b="1" dirty="0" err="1"/>
              <a:t>desinstitucionaizante</a:t>
            </a:r>
            <a:r>
              <a:rPr lang="pt-BR" sz="2400" b="1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algn="ctr"/>
            <a:r>
              <a:rPr lang="pt-BR" altLang="pt-BR" sz="3200" b="1" dirty="0"/>
              <a:t>Internação Psiquiátrica DRS 10 – 1994-2015</a:t>
            </a:r>
            <a:br>
              <a:rPr lang="pt-BR" altLang="pt-BR" sz="3200" b="1" dirty="0"/>
            </a:br>
            <a:endParaRPr lang="pt-BR" altLang="pt-BR" sz="3200" b="1" dirty="0"/>
          </a:p>
        </p:txBody>
      </p:sp>
      <p:graphicFrame>
        <p:nvGraphicFramePr>
          <p:cNvPr id="1026" name="Gráfico 4"/>
          <p:cNvGraphicFramePr>
            <a:graphicFrameLocks/>
          </p:cNvGraphicFramePr>
          <p:nvPr/>
        </p:nvGraphicFramePr>
        <p:xfrm>
          <a:off x="395288" y="1052513"/>
          <a:ext cx="8280400" cy="51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7809653" imgH="4852837" progId="Excel.Sheet.8">
                  <p:embed/>
                </p:oleObj>
              </mc:Choice>
              <mc:Fallback>
                <p:oleObj r:id="rId2" imgW="7809653" imgH="4852837" progId="Excel.Sheet.8">
                  <p:embed/>
                  <p:pic>
                    <p:nvPicPr>
                      <p:cNvPr id="1026" name="Gráfico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052513"/>
                        <a:ext cx="8280400" cy="5184775"/>
                      </a:xfrm>
                      <a:prstGeom prst="rect">
                        <a:avLst/>
                      </a:prstGeom>
                      <a:solidFill>
                        <a:srgbClr val="ADFFD6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188640"/>
            <a:ext cx="8229600" cy="1079773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DEMANDA DE SAÚDE MENTAL NA ATENÇÃO BÁSICA</a:t>
            </a:r>
          </a:p>
        </p:txBody>
      </p:sp>
      <p:cxnSp>
        <p:nvCxnSpPr>
          <p:cNvPr id="6147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6148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684213" y="1484784"/>
          <a:ext cx="7488237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88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514350" indent="-514350" algn="just">
                        <a:spcAft>
                          <a:spcPts val="0"/>
                        </a:spcAft>
                        <a:buAutoNum type="romanUcPeriod"/>
                      </a:pPr>
                      <a:r>
                        <a:rPr lang="pt-BR" sz="24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Pacientes oriundos da atenção especializada (Ambulatório de Saúde Mental ou CAPS Adulto, AD, Infantil).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AutoNum type="romanUcPeriod"/>
                      </a:pPr>
                      <a:endParaRPr lang="pt-BR" sz="11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AutoNum type="romanUcPeriod"/>
                      </a:pPr>
                      <a:r>
                        <a:rPr lang="pt-BR" sz="24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Casos novos que surgem no processo da vida: crises vinculadas à vida de relação com o meio (familiar, social, trabalho) ou como expressão de desarranjo global das condições de saúde, ambos com ou sem base genética significativa. 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AutoNum type="romanUcPeriod"/>
                      </a:pPr>
                      <a:endParaRPr lang="pt-BR" sz="11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AutoNum type="romanUcPeriod"/>
                      </a:pPr>
                      <a:r>
                        <a:rPr lang="pt-BR" sz="24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Pacientes com quadros de sofrimento mental leve, com ou sem desordens psicossomáticas, que via de regra foram medicadas com antidepressivos ou benzodiazepínicos</a:t>
                      </a:r>
                    </a:p>
                  </a:txBody>
                  <a:tcPr marL="31560" marR="315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188640"/>
            <a:ext cx="8229600" cy="1079773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QUE FAZER?</a:t>
            </a:r>
          </a:p>
        </p:txBody>
      </p:sp>
      <p:cxnSp>
        <p:nvCxnSpPr>
          <p:cNvPr id="6147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6148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66862"/>
              </p:ext>
            </p:extLst>
          </p:nvPr>
        </p:nvGraphicFramePr>
        <p:xfrm>
          <a:off x="611560" y="1484784"/>
          <a:ext cx="7920879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36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Reconhecer a singularidade 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endParaRPr lang="pt-BR" sz="36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36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Admitir a natureza multifacetada do sofrimento </a:t>
                      </a:r>
                      <a:r>
                        <a:rPr lang="pt-BR" sz="3600" baseline="0" dirty="0" err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psiquico</a:t>
                      </a:r>
                      <a:r>
                        <a:rPr lang="pt-BR" sz="3600" baseline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 </a:t>
                      </a:r>
                      <a:endParaRPr lang="pt-BR" sz="36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endParaRPr lang="pt-BR" sz="36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r>
                        <a:rPr lang="pt-BR" sz="36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Aprofundar a análise diagnóstica 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endParaRPr lang="pt-BR" sz="36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514350" marR="0" indent="-5143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600" baseline="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Reconhecer a patogênese principal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None/>
                      </a:pPr>
                      <a:endParaRPr lang="pt-BR" sz="3600" baseline="0" dirty="0">
                        <a:solidFill>
                          <a:srgbClr val="0000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1560" marR="315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900113" y="188913"/>
            <a:ext cx="6827837" cy="1079500"/>
          </a:xfrm>
          <a:prstGeom prst="octagon">
            <a:avLst>
              <a:gd name="adj" fmla="val 2928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O TRABALHO COMO NEGAÇÃO DA CRIATIVIDADE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VULNERABILIDADE  SOCIAL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 DESFILIAÇÃO DO MUNDO DO TRABALHO</a:t>
            </a:r>
          </a:p>
        </p:txBody>
      </p:sp>
      <p:sp>
        <p:nvSpPr>
          <p:cNvPr id="5123" name="Oval 6"/>
          <p:cNvSpPr>
            <a:spLocks noChangeArrowheads="1"/>
          </p:cNvSpPr>
          <p:nvPr/>
        </p:nvSpPr>
        <p:spPr bwMode="auto">
          <a:xfrm>
            <a:off x="374650" y="1484784"/>
            <a:ext cx="1890713" cy="1080121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</a:endParaRPr>
          </a:p>
          <a:p>
            <a:pPr algn="ctr" eaLnBrk="1" hangingPunct="1">
              <a:buNone/>
            </a:pPr>
            <a:endParaRPr lang="pt-BR" altLang="pt-BR" sz="1800" b="1" u="none" dirty="0">
              <a:solidFill>
                <a:srgbClr val="00B050"/>
              </a:solidFill>
              <a:latin typeface="Arial Black" pitchFamily="34" charset="0"/>
            </a:endParaRP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</a:rPr>
              <a:t>Dinâmica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</a:rPr>
              <a:t>social </a:t>
            </a:r>
          </a:p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  <a:latin typeface="Arial Black" pitchFamily="34" charset="0"/>
            </a:endParaRPr>
          </a:p>
          <a:p>
            <a:pPr algn="ctr" eaLnBrk="1" hangingPunct="1"/>
            <a:endParaRPr lang="pt-BR" alt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5124" name="AutoShape 7"/>
          <p:cNvSpPr>
            <a:spLocks noChangeArrowheads="1"/>
          </p:cNvSpPr>
          <p:nvPr/>
        </p:nvSpPr>
        <p:spPr bwMode="auto">
          <a:xfrm>
            <a:off x="2465388" y="2146300"/>
            <a:ext cx="3906837" cy="252095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NÍVEL SUBJETIVO: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SISTEMAS PSÍQUICOS</a:t>
            </a:r>
          </a:p>
          <a:p>
            <a:pPr algn="ctr" eaLnBrk="1" hangingPunct="1"/>
            <a:endParaRPr lang="pt-BR" altLang="pt-BR" sz="1800" b="1" u="none" dirty="0">
              <a:solidFill>
                <a:srgbClr val="FF0000"/>
              </a:solidFill>
              <a:latin typeface="Arial Black" pitchFamily="34" charset="0"/>
            </a:endParaRP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FF0000"/>
                </a:solidFill>
                <a:latin typeface="Arial Black" pitchFamily="34" charset="0"/>
              </a:rPr>
              <a:t>DISPOSIÇÕES INTERNAS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FF0000"/>
                </a:solidFill>
                <a:latin typeface="Arial Black" pitchFamily="34" charset="0"/>
              </a:rPr>
              <a:t>TRAÇOS DE PERSONALIDADE</a:t>
            </a:r>
          </a:p>
          <a:p>
            <a:pPr algn="ctr" eaLnBrk="1" hangingPunct="1"/>
            <a:endParaRPr lang="pt-BR" alt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NÍVEL OBJETIVO :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SISTEMAS CEREBRAIS</a:t>
            </a: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>
            <a:off x="6444208" y="3140968"/>
            <a:ext cx="4318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6948264" y="2492896"/>
            <a:ext cx="2195736" cy="1355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2800" b="1" u="none" dirty="0">
                <a:solidFill>
                  <a:srgbClr val="00B050"/>
                </a:solidFill>
                <a:latin typeface="Arial Black" pitchFamily="34" charset="0"/>
              </a:rPr>
              <a:t>Sofrimento</a:t>
            </a:r>
          </a:p>
          <a:p>
            <a:pPr algn="ctr" eaLnBrk="1" hangingPunct="1">
              <a:buNone/>
            </a:pPr>
            <a:r>
              <a:rPr lang="pt-BR" altLang="pt-BR" sz="2800" b="1" u="none" dirty="0" err="1">
                <a:solidFill>
                  <a:srgbClr val="00B050"/>
                </a:solidFill>
                <a:latin typeface="Arial Black" pitchFamily="34" charset="0"/>
              </a:rPr>
              <a:t>psiquico</a:t>
            </a:r>
            <a:endParaRPr lang="pt-BR" altLang="pt-BR" sz="2800" b="1" u="none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11274" name="AutoShape 14"/>
          <p:cNvSpPr>
            <a:spLocks noChangeArrowheads="1"/>
          </p:cNvSpPr>
          <p:nvPr/>
        </p:nvSpPr>
        <p:spPr bwMode="auto">
          <a:xfrm>
            <a:off x="1285875" y="5500688"/>
            <a:ext cx="6357938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ESTRUTURAÇÃO DO NÚCLEO FAMILIAR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HISTÓRIA DE VIDA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DISPOSIÇÕES INDIVIDUAIS (GENÉTICAS)</a:t>
            </a:r>
          </a:p>
        </p:txBody>
      </p:sp>
      <p:sp>
        <p:nvSpPr>
          <p:cNvPr id="11277" name="AutoShape 18"/>
          <p:cNvSpPr>
            <a:spLocks noChangeArrowheads="1"/>
          </p:cNvSpPr>
          <p:nvPr/>
        </p:nvSpPr>
        <p:spPr bwMode="auto">
          <a:xfrm>
            <a:off x="328613" y="2709863"/>
            <a:ext cx="1728787" cy="1349375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1600" b="1" u="none" dirty="0">
                <a:solidFill>
                  <a:srgbClr val="660033"/>
                </a:solidFill>
                <a:latin typeface="Arial" charset="0"/>
                <a:cs typeface="Arial" charset="0"/>
              </a:rPr>
              <a:t>O (não) trabalho </a:t>
            </a:r>
          </a:p>
          <a:p>
            <a:pPr algn="ctr" eaLnBrk="1" hangingPunct="1">
              <a:buNone/>
              <a:defRPr/>
            </a:pPr>
            <a:r>
              <a:rPr lang="pt-BR" sz="1600" b="1" u="none" dirty="0">
                <a:solidFill>
                  <a:srgbClr val="660033"/>
                </a:solidFill>
                <a:latin typeface="Arial" charset="0"/>
                <a:cs typeface="Arial" charset="0"/>
              </a:rPr>
              <a:t>como fator </a:t>
            </a:r>
          </a:p>
          <a:p>
            <a:pPr algn="ctr" eaLnBrk="1" hangingPunct="1">
              <a:buNone/>
              <a:defRPr/>
            </a:pPr>
            <a:r>
              <a:rPr lang="pt-BR" sz="1600" b="1" u="none" dirty="0">
                <a:solidFill>
                  <a:srgbClr val="660033"/>
                </a:solidFill>
                <a:latin typeface="Arial" charset="0"/>
                <a:cs typeface="Arial" charset="0"/>
              </a:rPr>
              <a:t>patogênico</a:t>
            </a:r>
            <a:endParaRPr lang="pt-BR" sz="1600" b="1" u="none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5129" name="Seta para baixo 1"/>
          <p:cNvSpPr>
            <a:spLocks noChangeArrowheads="1"/>
          </p:cNvSpPr>
          <p:nvPr/>
        </p:nvSpPr>
        <p:spPr bwMode="auto">
          <a:xfrm>
            <a:off x="4140200" y="5011738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0" name="Seta para baixo 2"/>
          <p:cNvSpPr>
            <a:spLocks noChangeArrowheads="1"/>
          </p:cNvSpPr>
          <p:nvPr/>
        </p:nvSpPr>
        <p:spPr bwMode="auto">
          <a:xfrm>
            <a:off x="4381500" y="4478338"/>
            <a:ext cx="485775" cy="1296987"/>
          </a:xfrm>
          <a:prstGeom prst="downArrow">
            <a:avLst>
              <a:gd name="adj1" fmla="val 50000"/>
              <a:gd name="adj2" fmla="val 49888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1" name="Conector de seta reta 4"/>
          <p:cNvCxnSpPr>
            <a:cxnSpLocks noChangeShapeType="1"/>
          </p:cNvCxnSpPr>
          <p:nvPr/>
        </p:nvCxnSpPr>
        <p:spPr bwMode="auto">
          <a:xfrm>
            <a:off x="6588125" y="3086100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1" name="AutoShape 8"/>
          <p:cNvSpPr>
            <a:spLocks noChangeArrowheads="1"/>
          </p:cNvSpPr>
          <p:nvPr/>
        </p:nvSpPr>
        <p:spPr bwMode="auto">
          <a:xfrm rot="16200000">
            <a:off x="3823493" y="4796632"/>
            <a:ext cx="557213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 rot="5400000">
            <a:off x="3919537" y="1457326"/>
            <a:ext cx="504825" cy="558800"/>
          </a:xfrm>
          <a:prstGeom prst="rightArrow">
            <a:avLst>
              <a:gd name="adj1" fmla="val 50000"/>
              <a:gd name="adj2" fmla="val 15085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5134" name="Retângulo de cantos arredondados 6"/>
          <p:cNvSpPr>
            <a:spLocks noChangeArrowheads="1"/>
          </p:cNvSpPr>
          <p:nvPr/>
        </p:nvSpPr>
        <p:spPr bwMode="auto">
          <a:xfrm>
            <a:off x="217488" y="1465263"/>
            <a:ext cx="1814512" cy="12747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5" name="Oval 6"/>
          <p:cNvSpPr>
            <a:spLocks noChangeArrowheads="1"/>
          </p:cNvSpPr>
          <p:nvPr/>
        </p:nvSpPr>
        <p:spPr bwMode="auto">
          <a:xfrm>
            <a:off x="346075" y="4071938"/>
            <a:ext cx="1800225" cy="1274762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  Núcleo 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 Familiar</a:t>
            </a:r>
          </a:p>
        </p:txBody>
      </p:sp>
      <p:cxnSp>
        <p:nvCxnSpPr>
          <p:cNvPr id="5136" name="Conector de seta reta 11"/>
          <p:cNvCxnSpPr>
            <a:cxnSpLocks noChangeShapeType="1"/>
          </p:cNvCxnSpPr>
          <p:nvPr/>
        </p:nvCxnSpPr>
        <p:spPr bwMode="auto">
          <a:xfrm flipV="1">
            <a:off x="3082925" y="3265488"/>
            <a:ext cx="947738" cy="5715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7" name="Conector de seta reta 13"/>
          <p:cNvCxnSpPr>
            <a:cxnSpLocks noChangeShapeType="1"/>
          </p:cNvCxnSpPr>
          <p:nvPr/>
        </p:nvCxnSpPr>
        <p:spPr bwMode="auto">
          <a:xfrm>
            <a:off x="2195736" y="1916832"/>
            <a:ext cx="914400" cy="102633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8" name="Conector de seta reta 16"/>
          <p:cNvCxnSpPr>
            <a:cxnSpLocks noChangeShapeType="1"/>
          </p:cNvCxnSpPr>
          <p:nvPr/>
        </p:nvCxnSpPr>
        <p:spPr bwMode="auto">
          <a:xfrm>
            <a:off x="2200275" y="326548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35" name="AutoShape 8"/>
          <p:cNvSpPr>
            <a:spLocks noChangeArrowheads="1"/>
          </p:cNvSpPr>
          <p:nvPr/>
        </p:nvSpPr>
        <p:spPr bwMode="auto">
          <a:xfrm>
            <a:off x="2032000" y="3079750"/>
            <a:ext cx="396875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" name="Estrela de 5 pontas 1"/>
          <p:cNvSpPr/>
          <p:nvPr/>
        </p:nvSpPr>
        <p:spPr bwMode="auto">
          <a:xfrm>
            <a:off x="8101013" y="1465263"/>
            <a:ext cx="914400" cy="914400"/>
          </a:xfrm>
          <a:prstGeom prst="star5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Estrela de 5 pontas 3"/>
          <p:cNvSpPr/>
          <p:nvPr/>
        </p:nvSpPr>
        <p:spPr bwMode="auto">
          <a:xfrm>
            <a:off x="8013700" y="4440238"/>
            <a:ext cx="914400" cy="914400"/>
          </a:xfrm>
          <a:prstGeom prst="star5">
            <a:avLst>
              <a:gd name="adj" fmla="val 8298"/>
              <a:gd name="hf" fmla="val 105146"/>
              <a:gd name="vf" fmla="val 11055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1763688" y="1268760"/>
            <a:ext cx="2376264" cy="1007492"/>
          </a:xfrm>
          <a:prstGeom prst="octagon">
            <a:avLst>
              <a:gd name="adj" fmla="val 2928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SOCIAL</a:t>
            </a:r>
          </a:p>
        </p:txBody>
      </p:sp>
      <p:sp>
        <p:nvSpPr>
          <p:cNvPr id="5124" name="AutoShape 7"/>
          <p:cNvSpPr>
            <a:spLocks noChangeArrowheads="1"/>
          </p:cNvSpPr>
          <p:nvPr/>
        </p:nvSpPr>
        <p:spPr bwMode="auto">
          <a:xfrm>
            <a:off x="2123728" y="2924944"/>
            <a:ext cx="4104456" cy="1512168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4400" b="1" u="none" dirty="0">
                <a:solidFill>
                  <a:srgbClr val="0070C0"/>
                </a:solidFill>
                <a:latin typeface="Arial Black" pitchFamily="34" charset="0"/>
              </a:rPr>
              <a:t>Sofrimento</a:t>
            </a:r>
          </a:p>
          <a:p>
            <a:pPr algn="ctr" eaLnBrk="1" hangingPunct="1">
              <a:buNone/>
            </a:pPr>
            <a:r>
              <a:rPr lang="pt-BR" altLang="pt-BR" sz="4400" b="1" u="none" dirty="0">
                <a:solidFill>
                  <a:srgbClr val="0070C0"/>
                </a:solidFill>
                <a:latin typeface="Arial Black" pitchFamily="34" charset="0"/>
              </a:rPr>
              <a:t>Psíquico</a:t>
            </a: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 rot="7592391">
            <a:off x="5775571" y="2464976"/>
            <a:ext cx="354386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 dirty="0">
              <a:latin typeface="Arial" charset="0"/>
            </a:endParaRPr>
          </a:p>
        </p:txBody>
      </p:sp>
      <p:sp>
        <p:nvSpPr>
          <p:cNvPr id="11274" name="AutoShape 14"/>
          <p:cNvSpPr>
            <a:spLocks noChangeArrowheads="1"/>
          </p:cNvSpPr>
          <p:nvPr/>
        </p:nvSpPr>
        <p:spPr bwMode="auto">
          <a:xfrm>
            <a:off x="4932040" y="1340768"/>
            <a:ext cx="2448272" cy="1058292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FAMILIAR</a:t>
            </a:r>
          </a:p>
        </p:txBody>
      </p:sp>
      <p:sp>
        <p:nvSpPr>
          <p:cNvPr id="5129" name="Seta para baixo 1"/>
          <p:cNvSpPr>
            <a:spLocks noChangeArrowheads="1"/>
          </p:cNvSpPr>
          <p:nvPr/>
        </p:nvSpPr>
        <p:spPr bwMode="auto">
          <a:xfrm>
            <a:off x="4140200" y="5011738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0" name="Seta para baixo 2"/>
          <p:cNvSpPr>
            <a:spLocks noChangeArrowheads="1"/>
          </p:cNvSpPr>
          <p:nvPr/>
        </p:nvSpPr>
        <p:spPr bwMode="auto">
          <a:xfrm>
            <a:off x="4381500" y="4478338"/>
            <a:ext cx="485775" cy="1296987"/>
          </a:xfrm>
          <a:prstGeom prst="downArrow">
            <a:avLst>
              <a:gd name="adj1" fmla="val 50000"/>
              <a:gd name="adj2" fmla="val 49888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1" name="Conector de seta reta 4"/>
          <p:cNvCxnSpPr>
            <a:cxnSpLocks noChangeShapeType="1"/>
          </p:cNvCxnSpPr>
          <p:nvPr/>
        </p:nvCxnSpPr>
        <p:spPr bwMode="auto">
          <a:xfrm>
            <a:off x="6588125" y="3086100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1" name="AutoShape 8"/>
          <p:cNvSpPr>
            <a:spLocks noChangeArrowheads="1"/>
          </p:cNvSpPr>
          <p:nvPr/>
        </p:nvSpPr>
        <p:spPr bwMode="auto">
          <a:xfrm rot="14500468">
            <a:off x="5925280" y="4485933"/>
            <a:ext cx="444527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 rot="4412143">
            <a:off x="3210370" y="2305789"/>
            <a:ext cx="327680" cy="558800"/>
          </a:xfrm>
          <a:prstGeom prst="rightArrow">
            <a:avLst>
              <a:gd name="adj1" fmla="val 50000"/>
              <a:gd name="adj2" fmla="val 15085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5134" name="Retângulo de cantos arredondados 6"/>
          <p:cNvSpPr>
            <a:spLocks noChangeArrowheads="1"/>
          </p:cNvSpPr>
          <p:nvPr/>
        </p:nvSpPr>
        <p:spPr bwMode="auto">
          <a:xfrm>
            <a:off x="217488" y="1465263"/>
            <a:ext cx="1814512" cy="12747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6" name="Conector de seta reta 11"/>
          <p:cNvCxnSpPr>
            <a:cxnSpLocks noChangeShapeType="1"/>
          </p:cNvCxnSpPr>
          <p:nvPr/>
        </p:nvCxnSpPr>
        <p:spPr bwMode="auto">
          <a:xfrm flipV="1">
            <a:off x="3082925" y="3265488"/>
            <a:ext cx="947738" cy="5715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7" name="Conector de seta reta 13"/>
          <p:cNvCxnSpPr>
            <a:cxnSpLocks noChangeShapeType="1"/>
          </p:cNvCxnSpPr>
          <p:nvPr/>
        </p:nvCxnSpPr>
        <p:spPr bwMode="auto">
          <a:xfrm>
            <a:off x="2265363" y="2024845"/>
            <a:ext cx="914400" cy="102633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8" name="Conector de seta reta 16"/>
          <p:cNvCxnSpPr>
            <a:cxnSpLocks noChangeShapeType="1"/>
          </p:cNvCxnSpPr>
          <p:nvPr/>
        </p:nvCxnSpPr>
        <p:spPr bwMode="auto">
          <a:xfrm>
            <a:off x="2200275" y="326548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35" name="AutoShape 8"/>
          <p:cNvSpPr>
            <a:spLocks noChangeArrowheads="1"/>
          </p:cNvSpPr>
          <p:nvPr/>
        </p:nvSpPr>
        <p:spPr bwMode="auto">
          <a:xfrm rot="18687575">
            <a:off x="2182415" y="4528660"/>
            <a:ext cx="504056" cy="576064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" name="Estrela de 5 pontas 1"/>
          <p:cNvSpPr/>
          <p:nvPr/>
        </p:nvSpPr>
        <p:spPr bwMode="auto">
          <a:xfrm>
            <a:off x="8229600" y="1556792"/>
            <a:ext cx="914400" cy="914400"/>
          </a:xfrm>
          <a:prstGeom prst="star5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Estrela de 5 pontas 3"/>
          <p:cNvSpPr/>
          <p:nvPr/>
        </p:nvSpPr>
        <p:spPr bwMode="auto">
          <a:xfrm>
            <a:off x="8013700" y="4440238"/>
            <a:ext cx="914400" cy="914400"/>
          </a:xfrm>
          <a:prstGeom prst="star5">
            <a:avLst>
              <a:gd name="adj" fmla="val 8298"/>
              <a:gd name="hf" fmla="val 105146"/>
              <a:gd name="vf" fmla="val 11055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>
            <a:off x="5148064" y="5085184"/>
            <a:ext cx="2592288" cy="864096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INDIVIDUAL</a:t>
            </a:r>
            <a:endParaRPr lang="pt-BR" sz="2000" b="1" u="none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1043608" y="5085184"/>
            <a:ext cx="2592288" cy="864096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GENÉTICO</a:t>
            </a:r>
            <a:endParaRPr lang="pt-BR" sz="2000" b="1" u="none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467544" y="404664"/>
            <a:ext cx="8424936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C9900"/>
              </a:buClr>
              <a:buNone/>
            </a:pPr>
            <a:r>
              <a:rPr lang="pt-BR" sz="3600" b="1" u="none" dirty="0">
                <a:solidFill>
                  <a:srgbClr val="C00000"/>
                </a:solidFill>
              </a:rPr>
              <a:t>PROJETO TERAPÊUTICO  SINGULAR</a:t>
            </a:r>
            <a:endParaRPr lang="pt-BR" sz="3600" u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3621</TotalTime>
  <Words>623</Words>
  <Application>Microsoft Office PowerPoint</Application>
  <PresentationFormat>Apresentação na tela (4:3)</PresentationFormat>
  <Paragraphs>150</Paragraphs>
  <Slides>16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4" baseType="lpstr">
      <vt:lpstr>Aharoni</vt:lpstr>
      <vt:lpstr>Arial</vt:lpstr>
      <vt:lpstr>Arial Black</vt:lpstr>
      <vt:lpstr>Cambria</vt:lpstr>
      <vt:lpstr>Garamond</vt:lpstr>
      <vt:lpstr>Wingdings</vt:lpstr>
      <vt:lpstr>Borda</vt:lpstr>
      <vt:lpstr>Microsoft Excel 97-2003 Worksheet</vt:lpstr>
      <vt:lpstr> CUIDADO PSICOSSOCIAL NA ATENÇÃO BÁSICA</vt:lpstr>
      <vt:lpstr>Internação psiquiátrica como forma negativa de cuidado</vt:lpstr>
      <vt:lpstr>Reforma Psiquiátrica: extinção dos manicômios</vt:lpstr>
      <vt:lpstr>Rede de AtençãoPsicossocial - RAPS</vt:lpstr>
      <vt:lpstr>Internação Psiquiátrica DRS 10 – 1994-2015 </vt:lpstr>
      <vt:lpstr>DEMANDA DE SAÚDE MENTAL NA ATENÇÃO BÁSICA</vt:lpstr>
      <vt:lpstr>O QUE FAZER?</vt:lpstr>
      <vt:lpstr>Apresentação do PowerPoint</vt:lpstr>
      <vt:lpstr>Apresentação do PowerPoint</vt:lpstr>
      <vt:lpstr>COMPLEXOS SINTOMÁTICOS MAIS FREQUENTES</vt:lpstr>
      <vt:lpstr>Apresentação do PowerPoint</vt:lpstr>
      <vt:lpstr>Formas mais graves de crise</vt:lpstr>
      <vt:lpstr>Risco de Suicídio  </vt:lpstr>
      <vt:lpstr>Crise psicótica aguda</vt:lpstr>
      <vt:lpstr>Usuários de Álcool e Drogas </vt:lpstr>
      <vt:lpstr>Estado Crepuscular (agitação psicomotora)</vt:lpstr>
    </vt:vector>
  </TitlesOfParts>
  <Company>MANAUS 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MANAUS INFO</dc:creator>
  <cp:lastModifiedBy>drumond moura</cp:lastModifiedBy>
  <cp:revision>199</cp:revision>
  <dcterms:created xsi:type="dcterms:W3CDTF">2004-07-19T01:59:45Z</dcterms:created>
  <dcterms:modified xsi:type="dcterms:W3CDTF">2024-07-03T14:00:52Z</dcterms:modified>
</cp:coreProperties>
</file>