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sldIdLst>
    <p:sldId id="268" r:id="rId2"/>
    <p:sldId id="406" r:id="rId3"/>
    <p:sldId id="418" r:id="rId4"/>
    <p:sldId id="417" r:id="rId5"/>
    <p:sldId id="413" r:id="rId6"/>
    <p:sldId id="419" r:id="rId7"/>
    <p:sldId id="420" r:id="rId8"/>
  </p:sldIdLst>
  <p:sldSz cx="9144000" cy="6858000" type="screen4x3"/>
  <p:notesSz cx="6858000" cy="9144000"/>
  <p:defaultTextStyle>
    <a:defPPr>
      <a:defRPr lang="pt-B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55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94660"/>
  </p:normalViewPr>
  <p:slideViewPr>
    <p:cSldViewPr>
      <p:cViewPr varScale="1">
        <p:scale>
          <a:sx n="58" d="100"/>
          <a:sy n="58" d="100"/>
        </p:scale>
        <p:origin x="25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umond moura" userId="4e2038e4db55ff32" providerId="LiveId" clId="{3ED2E4D6-4E4D-4539-B4A8-69488CC3C175}"/>
    <pc:docChg chg="modSld">
      <pc:chgData name="drumond moura" userId="4e2038e4db55ff32" providerId="LiveId" clId="{3ED2E4D6-4E4D-4539-B4A8-69488CC3C175}" dt="2024-06-28T16:48:57.674" v="249" actId="14100"/>
      <pc:docMkLst>
        <pc:docMk/>
      </pc:docMkLst>
      <pc:sldChg chg="modSp mod">
        <pc:chgData name="drumond moura" userId="4e2038e4db55ff32" providerId="LiveId" clId="{3ED2E4D6-4E4D-4539-B4A8-69488CC3C175}" dt="2024-06-28T16:48:57.674" v="249" actId="14100"/>
        <pc:sldMkLst>
          <pc:docMk/>
          <pc:sldMk cId="0" sldId="268"/>
        </pc:sldMkLst>
        <pc:spChg chg="mod">
          <ac:chgData name="drumond moura" userId="4e2038e4db55ff32" providerId="LiveId" clId="{3ED2E4D6-4E4D-4539-B4A8-69488CC3C175}" dt="2024-06-28T16:12:42.932" v="241" actId="6549"/>
          <ac:spMkLst>
            <pc:docMk/>
            <pc:sldMk cId="0" sldId="268"/>
            <ac:spMk id="3074" creationId="{00000000-0000-0000-0000-000000000000}"/>
          </ac:spMkLst>
        </pc:spChg>
        <pc:spChg chg="mod">
          <ac:chgData name="drumond moura" userId="4e2038e4db55ff32" providerId="LiveId" clId="{3ED2E4D6-4E4D-4539-B4A8-69488CC3C175}" dt="2024-06-28T16:48:57.674" v="249" actId="14100"/>
          <ac:spMkLst>
            <pc:docMk/>
            <pc:sldMk cId="0" sldId="26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4BC9DFC2-4419-449E-AAF0-C5A28B511D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4AF0-CE6E-42BB-A879-09E78994DF1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40A4A-8C34-4C9B-B786-0B11BEC7E9E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5268-4C5E-4329-B1ED-4786CB5BF87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7003F-4265-4422-BA14-DF93D672136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882FB-8010-4CB1-BF12-2FCE984EBFB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9EF10-E1A7-47D4-83FD-129791771B8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64BF-7A12-4C6C-84A5-649F6B66C56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662B5-A293-4946-9C9F-A07A032B782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F7649-1CC9-440D-84EF-5AA61A673B5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8E53E-70EC-4820-837C-3E25D3E9BE5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56F6-5835-4CA4-8625-D530FEF1A9F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C6BFC-2DC8-4ECF-BEFA-AF8DEBA75A1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fld id="{C9329A26-35E1-4F69-B17B-78948BC6E0A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drumondmour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332656"/>
            <a:ext cx="7623175" cy="2088232"/>
          </a:xfrm>
        </p:spPr>
        <p:txBody>
          <a:bodyPr/>
          <a:lstStyle/>
          <a:p>
            <a:pPr algn="ctr" eaLnBrk="1" hangingPunct="1"/>
            <a:br>
              <a:rPr lang="pt-BR" altLang="pt-BR" sz="6000" b="1" dirty="0"/>
            </a:br>
            <a:br>
              <a:rPr lang="pt-BR" altLang="pt-BR" sz="6000" b="1" dirty="0"/>
            </a:br>
            <a:r>
              <a:rPr lang="pt-BR" altLang="pt-BR" sz="4000" b="1" dirty="0"/>
              <a:t>PREVENÇÃO DO SUICÍDIO</a:t>
            </a:r>
            <a:r>
              <a:rPr lang="pt-BR" altLang="pt-BR" sz="3600" b="1" dirty="0"/>
              <a:t>:</a:t>
            </a:r>
            <a:br>
              <a:rPr lang="pt-BR" altLang="pt-BR" sz="3600" b="1" dirty="0"/>
            </a:br>
            <a:r>
              <a:rPr lang="pt-BR" altLang="pt-BR" sz="3600" b="1" dirty="0"/>
              <a:t> PROPOSTA DE INTERVENÇÃO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-180527" y="4077072"/>
            <a:ext cx="8424936" cy="1728192"/>
          </a:xfrm>
        </p:spPr>
        <p:txBody>
          <a:bodyPr/>
          <a:lstStyle/>
          <a:p>
            <a:pPr algn="r"/>
            <a:r>
              <a:rPr lang="pt-BR" altLang="pt-BR" sz="2000" b="1" dirty="0">
                <a:solidFill>
                  <a:srgbClr val="C00000"/>
                </a:solidFill>
              </a:rPr>
              <a:t>Francisco Drumond Marcondes de Moura</a:t>
            </a:r>
          </a:p>
          <a:p>
            <a:pPr algn="r"/>
            <a:r>
              <a:rPr lang="pt-BR" altLang="pt-BR" sz="2000" b="1" dirty="0" err="1">
                <a:solidFill>
                  <a:srgbClr val="C00000"/>
                </a:solidFill>
                <a:hlinkClick r:id="rId2"/>
              </a:rPr>
              <a:t>fdrumondmoura@gmail.com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r"/>
            <a:r>
              <a:rPr lang="pt-BR" altLang="pt-BR" sz="2000" b="1" dirty="0">
                <a:solidFill>
                  <a:srgbClr val="C00000"/>
                </a:solidFill>
              </a:rPr>
              <a:t>CEPAS</a:t>
            </a:r>
          </a:p>
          <a:p>
            <a:pPr algn="r"/>
            <a:r>
              <a:rPr lang="pt-BR" altLang="pt-BR" sz="2000" b="1" dirty="0">
                <a:solidFill>
                  <a:srgbClr val="002060"/>
                </a:solidFill>
              </a:rPr>
              <a:t>Centro de Estudos e Pesquisas Aníbal Silveira</a:t>
            </a:r>
          </a:p>
          <a:p>
            <a:pPr algn="r"/>
            <a:r>
              <a:rPr lang="pt-BR" altLang="pt-BR" sz="2000" b="1" dirty="0" err="1">
                <a:solidFill>
                  <a:srgbClr val="C00000"/>
                </a:solidFill>
              </a:rPr>
              <a:t>www.anibalsilveira.org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pt-BR" altLang="pt-B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900113" y="188913"/>
            <a:ext cx="6827837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O TRABALHO COMO NEGAÇÃO DA CRIATIVIDADE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VULNERABILIDADE  SOCIAL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 DESFILIAÇÃO DO MUNDO DO TRABALHO</a:t>
            </a: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374650" y="1484784"/>
            <a:ext cx="1890713" cy="1080121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</a:endParaRPr>
          </a:p>
          <a:p>
            <a:pPr algn="ctr" eaLnBrk="1" hangingPunct="1">
              <a:buNone/>
            </a:pPr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</a:rPr>
              <a:t>Dinâmica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</a:rPr>
              <a:t>social </a:t>
            </a:r>
          </a:p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5124" name="AutoShape 7"/>
          <p:cNvSpPr>
            <a:spLocks noChangeArrowheads="1"/>
          </p:cNvSpPr>
          <p:nvPr/>
        </p:nvSpPr>
        <p:spPr bwMode="auto">
          <a:xfrm>
            <a:off x="2465388" y="2146300"/>
            <a:ext cx="3906837" cy="25209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NÍVEL SUBJETIVO: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SISTEMAS PSÍQUICOS</a:t>
            </a:r>
          </a:p>
          <a:p>
            <a:pPr algn="ctr" eaLnBrk="1" hangingPunct="1"/>
            <a:endParaRPr lang="pt-BR" altLang="pt-BR" sz="1800" b="1" u="none" dirty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FF0000"/>
                </a:solidFill>
                <a:latin typeface="Arial Black" pitchFamily="34" charset="0"/>
              </a:rPr>
              <a:t>DISPOSIÇÕES INTERNAS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FF0000"/>
                </a:solidFill>
                <a:latin typeface="Arial Black" pitchFamily="34" charset="0"/>
              </a:rPr>
              <a:t>TRAÇOS DE PERSONALIDADE</a:t>
            </a: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NÍVEL OBJETIVO :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SISTEMAS CEREBRAIS</a:t>
            </a: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6444208" y="3068960"/>
            <a:ext cx="4318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7020272" y="2420888"/>
            <a:ext cx="1912938" cy="165618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 Sofrimento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psíquico</a:t>
            </a:r>
            <a:r>
              <a:rPr lang="pt-BR" altLang="pt-BR" sz="4400" b="1" u="none" dirty="0">
                <a:solidFill>
                  <a:srgbClr val="00B05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1285875" y="5500688"/>
            <a:ext cx="6357938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ESTRUTURAÇÃO DO NÚCLEO FAMILIAR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HISTÓRIA DE VIDA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  <a:latin typeface="Arial" charset="0"/>
              </a:rPr>
              <a:t>DISPOSIÇÕES INDIVIDUAIS (GENÉTICAS)</a:t>
            </a:r>
          </a:p>
        </p:txBody>
      </p:sp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328613" y="2709863"/>
            <a:ext cx="1728787" cy="134937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O (não) trabalho </a:t>
            </a:r>
          </a:p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como fator </a:t>
            </a:r>
          </a:p>
          <a:p>
            <a:pPr algn="ctr" eaLnBrk="1" hangingPunct="1">
              <a:buNone/>
              <a:defRPr/>
            </a:pPr>
            <a:r>
              <a:rPr lang="pt-BR" sz="1600" b="1" u="none" dirty="0">
                <a:solidFill>
                  <a:srgbClr val="660033"/>
                </a:solidFill>
                <a:latin typeface="Arial" charset="0"/>
                <a:cs typeface="Arial" charset="0"/>
              </a:rPr>
              <a:t>patogênico</a:t>
            </a:r>
            <a:endParaRPr lang="pt-BR" sz="16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381500" y="4478338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AutoShape 8"/>
          <p:cNvSpPr>
            <a:spLocks noChangeArrowheads="1"/>
          </p:cNvSpPr>
          <p:nvPr/>
        </p:nvSpPr>
        <p:spPr bwMode="auto">
          <a:xfrm rot="16200000">
            <a:off x="3823493" y="4796632"/>
            <a:ext cx="557213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5400000">
            <a:off x="3919537" y="1457326"/>
            <a:ext cx="504825" cy="558800"/>
          </a:xfrm>
          <a:prstGeom prst="rightArrow">
            <a:avLst>
              <a:gd name="adj1" fmla="val 50000"/>
              <a:gd name="adj2" fmla="val 15085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17488" y="1465263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5" name="Oval 6"/>
          <p:cNvSpPr>
            <a:spLocks noChangeArrowheads="1"/>
          </p:cNvSpPr>
          <p:nvPr/>
        </p:nvSpPr>
        <p:spPr bwMode="auto">
          <a:xfrm>
            <a:off x="346075" y="4071938"/>
            <a:ext cx="1800225" cy="1274762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  Núcleo </a:t>
            </a:r>
          </a:p>
          <a:p>
            <a:pPr algn="ctr" eaLnBrk="1" hangingPunct="1">
              <a:buNone/>
            </a:pPr>
            <a:r>
              <a:rPr lang="pt-BR" altLang="pt-BR" sz="1800" b="1" u="none" dirty="0">
                <a:solidFill>
                  <a:srgbClr val="0070C0"/>
                </a:solidFill>
                <a:latin typeface="Arial Black" pitchFamily="34" charset="0"/>
              </a:rPr>
              <a:t> Familiar</a:t>
            </a:r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  <a:stCxn id="5123" idx="6"/>
          </p:cNvCxnSpPr>
          <p:nvPr/>
        </p:nvCxnSpPr>
        <p:spPr bwMode="auto">
          <a:xfrm>
            <a:off x="2265363" y="2024845"/>
            <a:ext cx="914400" cy="102633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2032000" y="3079750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24" name="Conector de seta reta 4"/>
          <p:cNvCxnSpPr>
            <a:cxnSpLocks noChangeShapeType="1"/>
          </p:cNvCxnSpPr>
          <p:nvPr/>
        </p:nvCxnSpPr>
        <p:spPr bwMode="auto">
          <a:xfrm>
            <a:off x="6732240" y="2852936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6" name="AutoShape 8"/>
          <p:cNvSpPr>
            <a:spLocks noChangeArrowheads="1"/>
          </p:cNvSpPr>
          <p:nvPr/>
        </p:nvSpPr>
        <p:spPr bwMode="auto">
          <a:xfrm rot="2305879">
            <a:off x="1979712" y="2132856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 rot="20073286">
            <a:off x="2051720" y="4077072"/>
            <a:ext cx="39687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827584" y="188640"/>
            <a:ext cx="3240360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SOCIAL</a:t>
            </a:r>
          </a:p>
        </p:txBody>
      </p:sp>
      <p:sp>
        <p:nvSpPr>
          <p:cNvPr id="5124" name="AutoShape 7"/>
          <p:cNvSpPr>
            <a:spLocks noChangeArrowheads="1"/>
          </p:cNvSpPr>
          <p:nvPr/>
        </p:nvSpPr>
        <p:spPr bwMode="auto">
          <a:xfrm>
            <a:off x="2555776" y="1988840"/>
            <a:ext cx="3888432" cy="2304256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Inviabilidade ou</a:t>
            </a:r>
          </a:p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Colapso </a:t>
            </a:r>
          </a:p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do projeto </a:t>
            </a:r>
          </a:p>
          <a:p>
            <a:pPr algn="ctr" eaLnBrk="1" hangingPunct="1">
              <a:buNone/>
            </a:pPr>
            <a:r>
              <a:rPr lang="pt-BR" altLang="pt-BR" sz="3200" b="1" u="none" dirty="0">
                <a:solidFill>
                  <a:srgbClr val="0070C0"/>
                </a:solidFill>
                <a:latin typeface="Arial Black" pitchFamily="34" charset="0"/>
              </a:rPr>
              <a:t>de vida</a:t>
            </a: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 rot="7592391">
            <a:off x="6253043" y="1509652"/>
            <a:ext cx="48579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 dirty="0">
              <a:latin typeface="Arial" charset="0"/>
            </a:endParaRP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5076056" y="332656"/>
            <a:ext cx="3600400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FAMILIAR</a:t>
            </a: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381500" y="4478338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AutoShape 8"/>
          <p:cNvSpPr>
            <a:spLocks noChangeArrowheads="1"/>
          </p:cNvSpPr>
          <p:nvPr/>
        </p:nvSpPr>
        <p:spPr bwMode="auto">
          <a:xfrm rot="14500468">
            <a:off x="6039685" y="4319505"/>
            <a:ext cx="557213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 rot="4412143">
            <a:off x="2858870" y="1238601"/>
            <a:ext cx="504825" cy="558800"/>
          </a:xfrm>
          <a:prstGeom prst="rightArrow">
            <a:avLst>
              <a:gd name="adj1" fmla="val 50000"/>
              <a:gd name="adj2" fmla="val 15085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17488" y="1465263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</p:cNvCxnSpPr>
          <p:nvPr/>
        </p:nvCxnSpPr>
        <p:spPr bwMode="auto">
          <a:xfrm>
            <a:off x="2265363" y="2024845"/>
            <a:ext cx="914400" cy="102633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35" name="AutoShape 8"/>
          <p:cNvSpPr>
            <a:spLocks noChangeArrowheads="1"/>
          </p:cNvSpPr>
          <p:nvPr/>
        </p:nvSpPr>
        <p:spPr bwMode="auto">
          <a:xfrm rot="18687575">
            <a:off x="2542455" y="4312636"/>
            <a:ext cx="504056" cy="576064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5220072" y="4941168"/>
            <a:ext cx="3600400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</a:rPr>
              <a:t>INDIVIDUAL</a:t>
            </a:r>
            <a:endParaRPr lang="pt-BR" sz="2800" b="1" u="none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467544" y="4941168"/>
            <a:ext cx="3600400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COMPONENTE 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</a:rPr>
              <a:t>GENÉTICO</a:t>
            </a:r>
            <a:endParaRPr lang="pt-BR" sz="2800" b="1" u="none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683568" y="2924944"/>
            <a:ext cx="2611437" cy="1887538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endParaRPr lang="pt-BR" altLang="pt-BR" sz="2000" b="1" u="none" dirty="0"/>
          </a:p>
          <a:p>
            <a:pPr algn="ctr" eaLnBrk="1" hangingPunct="1">
              <a:buNone/>
            </a:pPr>
            <a:r>
              <a:rPr lang="pt-BR" altLang="pt-BR" sz="2000" b="1" u="none" dirty="0"/>
              <a:t>Monitoramento </a:t>
            </a:r>
          </a:p>
          <a:p>
            <a:pPr algn="ctr" eaLnBrk="1" hangingPunct="1">
              <a:buNone/>
            </a:pPr>
            <a:r>
              <a:rPr lang="pt-BR" altLang="pt-BR" sz="2000" b="1" u="none" dirty="0"/>
              <a:t>de </a:t>
            </a:r>
            <a:r>
              <a:rPr lang="pt-BR" altLang="pt-BR" sz="2000" b="1" u="none" dirty="0" err="1"/>
              <a:t>reagudização</a:t>
            </a:r>
            <a:r>
              <a:rPr lang="pt-BR" altLang="pt-BR" sz="2000" b="1" u="none" dirty="0"/>
              <a:t> </a:t>
            </a:r>
          </a:p>
          <a:p>
            <a:pPr algn="ctr" eaLnBrk="1" hangingPunct="1">
              <a:buNone/>
            </a:pPr>
            <a:r>
              <a:rPr lang="pt-BR" altLang="pt-BR" sz="2000" b="1" u="none" dirty="0"/>
              <a:t>de sintomas</a:t>
            </a:r>
          </a:p>
          <a:p>
            <a:pPr algn="ctr" eaLnBrk="1" hangingPunct="1">
              <a:buNone/>
            </a:pPr>
            <a:endParaRPr lang="pt-BR" altLang="pt-BR" sz="1800" b="1" u="none" dirty="0"/>
          </a:p>
        </p:txBody>
      </p:sp>
      <p:cxnSp>
        <p:nvCxnSpPr>
          <p:cNvPr id="7" name="Conector de seta reta 17"/>
          <p:cNvCxnSpPr>
            <a:cxnSpLocks noChangeShapeType="1"/>
          </p:cNvCxnSpPr>
          <p:nvPr/>
        </p:nvCxnSpPr>
        <p:spPr bwMode="auto">
          <a:xfrm>
            <a:off x="2286000" y="1785938"/>
            <a:ext cx="71438" cy="1587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11" name="CaixaDeTexto 1"/>
          <p:cNvSpPr txBox="1">
            <a:spLocks noChangeArrowheads="1"/>
          </p:cNvSpPr>
          <p:nvPr/>
        </p:nvSpPr>
        <p:spPr bwMode="auto">
          <a:xfrm flipH="1">
            <a:off x="0" y="332656"/>
            <a:ext cx="8675687" cy="60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pt-BR" altLang="pt-BR" sz="3600" u="none" dirty="0">
                <a:latin typeface="Aharoni" pitchFamily="2" charset="-79"/>
                <a:cs typeface="Aharoni" pitchFamily="2" charset="-79"/>
              </a:rPr>
              <a:t>Estratégicas de prevenção e cuidado</a:t>
            </a: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755576" y="4581128"/>
            <a:ext cx="3500462" cy="1500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Suporte no território: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identificação de condição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de vulnerabilidade</a:t>
            </a:r>
          </a:p>
          <a:p>
            <a:pPr algn="ctr" eaLnBrk="1" hangingPunct="1">
              <a:buNone/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372200" y="3214686"/>
            <a:ext cx="2451141" cy="23025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pt-BR" sz="1800" b="1" u="none" dirty="0">
              <a:solidFill>
                <a:srgbClr val="660033"/>
              </a:solidFill>
            </a:endParaRP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Programa de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Cuidado 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Integrado</a:t>
            </a:r>
          </a:p>
          <a:p>
            <a:pPr algn="ctr" eaLnBrk="1" hangingPunct="1">
              <a:buNone/>
              <a:defRPr/>
            </a:pPr>
            <a:r>
              <a:rPr lang="pt-BR" sz="2000" b="1" u="none" dirty="0">
                <a:solidFill>
                  <a:srgbClr val="660033"/>
                </a:solidFill>
              </a:rPr>
              <a:t>(rede de suporte)</a:t>
            </a:r>
          </a:p>
          <a:p>
            <a:pPr algn="ctr" eaLnBrk="1" hangingPunct="1">
              <a:buNone/>
              <a:defRPr/>
            </a:pPr>
            <a:endParaRPr 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7" name="Oval 6"/>
          <p:cNvSpPr>
            <a:spLocks noChangeArrowheads="1"/>
          </p:cNvSpPr>
          <p:nvPr/>
        </p:nvSpPr>
        <p:spPr bwMode="auto">
          <a:xfrm>
            <a:off x="3779912" y="1772816"/>
            <a:ext cx="2128829" cy="141924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Terapia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Comunitária</a:t>
            </a:r>
          </a:p>
        </p:txBody>
      </p: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323528" y="1124744"/>
            <a:ext cx="2880320" cy="197623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Percepção de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situações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 de risco ou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de colapso</a:t>
            </a:r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6215074" y="1571612"/>
            <a:ext cx="2357454" cy="17859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Garantia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manutenção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de conduta</a:t>
            </a:r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3779912" y="2924944"/>
            <a:ext cx="2416861" cy="235745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Romper com 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400" b="1" u="none" dirty="0"/>
              <a:t>Solidão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427984" y="4797152"/>
            <a:ext cx="2232248" cy="1130300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400" b="1" u="none" dirty="0">
                <a:solidFill>
                  <a:srgbClr val="660033"/>
                </a:solidFill>
                <a:latin typeface="Arial" charset="0"/>
              </a:rPr>
              <a:t>Suporte </a:t>
            </a:r>
          </a:p>
          <a:p>
            <a:pPr algn="ctr" eaLnBrk="1" hangingPunct="1">
              <a:buNone/>
              <a:defRPr/>
            </a:pPr>
            <a:r>
              <a:rPr lang="pt-BR" sz="2400" b="1" u="none" dirty="0">
                <a:solidFill>
                  <a:srgbClr val="660033"/>
                </a:solidFill>
                <a:latin typeface="Arial" charset="0"/>
              </a:rPr>
              <a:t>a distância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899592" y="260648"/>
            <a:ext cx="6827837" cy="1079500"/>
          </a:xfrm>
          <a:prstGeom prst="octagon">
            <a:avLst>
              <a:gd name="adj" fmla="val 2928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3200" b="1" u="none" dirty="0">
                <a:solidFill>
                  <a:srgbClr val="660033"/>
                </a:solidFill>
                <a:latin typeface="Arial" charset="0"/>
              </a:rPr>
              <a:t>Acolhimento das pessoas com </a:t>
            </a:r>
          </a:p>
          <a:p>
            <a:pPr algn="ctr" eaLnBrk="1" hangingPunct="1">
              <a:buNone/>
              <a:defRPr/>
            </a:pPr>
            <a:r>
              <a:rPr lang="pt-BR" sz="3200" b="1" u="none" dirty="0">
                <a:solidFill>
                  <a:srgbClr val="660033"/>
                </a:solidFill>
                <a:latin typeface="Arial" charset="0"/>
              </a:rPr>
              <a:t>ideação suicida ou após tentativa</a:t>
            </a:r>
          </a:p>
        </p:txBody>
      </p:sp>
      <p:sp>
        <p:nvSpPr>
          <p:cNvPr id="5123" name="Oval 6"/>
          <p:cNvSpPr>
            <a:spLocks noChangeArrowheads="1"/>
          </p:cNvSpPr>
          <p:nvPr/>
        </p:nvSpPr>
        <p:spPr bwMode="auto">
          <a:xfrm>
            <a:off x="323528" y="1700808"/>
            <a:ext cx="2304256" cy="2088232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</a:endParaRPr>
          </a:p>
          <a:p>
            <a:pPr algn="ctr" eaLnBrk="1" hangingPunct="1">
              <a:buNone/>
            </a:pPr>
            <a:endParaRPr lang="pt-BR" altLang="pt-BR" sz="2400" b="1" u="none" dirty="0">
              <a:solidFill>
                <a:srgbClr val="C00000"/>
              </a:solidFill>
              <a:latin typeface="Arial Black" pitchFamily="34" charset="0"/>
            </a:endParaRP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Pronto 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Atendimento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(tentativa)</a:t>
            </a:r>
          </a:p>
          <a:p>
            <a:pPr algn="ctr" eaLnBrk="1" hangingPunct="1"/>
            <a:endParaRPr lang="pt-BR" altLang="pt-BR" sz="1800" b="1" u="none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eaLnBrk="1" hangingPunct="1"/>
            <a:endParaRPr lang="pt-BR" altLang="pt-BR" sz="1800" b="1" u="none" dirty="0">
              <a:solidFill>
                <a:srgbClr val="660033"/>
              </a:solidFill>
            </a:endParaRPr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auto">
          <a:xfrm>
            <a:off x="539552" y="4437112"/>
            <a:ext cx="7776864" cy="1656184"/>
          </a:xfrm>
          <a:prstGeom prst="octagon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Acolhimento no CAPS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</a:rPr>
              <a:t>Inserção no Programa ASSERT</a:t>
            </a:r>
          </a:p>
          <a:p>
            <a:pPr algn="ctr" eaLnBrk="1" hangingPunct="1">
              <a:buNone/>
              <a:defRPr/>
            </a:pPr>
            <a:r>
              <a:rPr lang="pt-BR" sz="2800" b="1" u="none" dirty="0">
                <a:solidFill>
                  <a:srgbClr val="660033"/>
                </a:solidFill>
                <a:latin typeface="Arial" charset="0"/>
              </a:rPr>
              <a:t>Perfil + Diário + Suporte à Distância</a:t>
            </a:r>
          </a:p>
        </p:txBody>
      </p:sp>
      <p:sp>
        <p:nvSpPr>
          <p:cNvPr id="5129" name="Seta para baixo 1"/>
          <p:cNvSpPr>
            <a:spLocks noChangeArrowheads="1"/>
          </p:cNvSpPr>
          <p:nvPr/>
        </p:nvSpPr>
        <p:spPr bwMode="auto">
          <a:xfrm>
            <a:off x="4140200" y="5011738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0" name="Seta para baixo 2"/>
          <p:cNvSpPr>
            <a:spLocks noChangeArrowheads="1"/>
          </p:cNvSpPr>
          <p:nvPr/>
        </p:nvSpPr>
        <p:spPr bwMode="auto">
          <a:xfrm>
            <a:off x="4644008" y="4869160"/>
            <a:ext cx="485775" cy="1296987"/>
          </a:xfrm>
          <a:prstGeom prst="downArrow">
            <a:avLst>
              <a:gd name="adj1" fmla="val 50000"/>
              <a:gd name="adj2" fmla="val 49888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cxnSp>
        <p:nvCxnSpPr>
          <p:cNvPr id="5131" name="Conector de seta reta 4"/>
          <p:cNvCxnSpPr>
            <a:cxnSpLocks noChangeShapeType="1"/>
          </p:cNvCxnSpPr>
          <p:nvPr/>
        </p:nvCxnSpPr>
        <p:spPr bwMode="auto">
          <a:xfrm>
            <a:off x="6588125" y="3086100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5134" name="Retângulo de cantos arredondados 6"/>
          <p:cNvSpPr>
            <a:spLocks noChangeArrowheads="1"/>
          </p:cNvSpPr>
          <p:nvPr/>
        </p:nvSpPr>
        <p:spPr bwMode="auto">
          <a:xfrm>
            <a:off x="251520" y="1628800"/>
            <a:ext cx="1814512" cy="12747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pt-BR" altLang="pt-BR"/>
          </a:p>
        </p:txBody>
      </p:sp>
      <p:sp>
        <p:nvSpPr>
          <p:cNvPr id="5135" name="Oval 6"/>
          <p:cNvSpPr>
            <a:spLocks noChangeArrowheads="1"/>
          </p:cNvSpPr>
          <p:nvPr/>
        </p:nvSpPr>
        <p:spPr bwMode="auto">
          <a:xfrm>
            <a:off x="5652120" y="1700808"/>
            <a:ext cx="2016249" cy="1656184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  Atenção 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Básica</a:t>
            </a:r>
          </a:p>
          <a:p>
            <a:pPr algn="ctr" eaLnBrk="1" hangingPunct="1">
              <a:buNone/>
            </a:pPr>
            <a:r>
              <a:rPr lang="pt-BR" altLang="pt-BR" sz="2400" b="1" u="none" dirty="0">
                <a:solidFill>
                  <a:srgbClr val="C00000"/>
                </a:solidFill>
                <a:latin typeface="Arial Black" pitchFamily="34" charset="0"/>
              </a:rPr>
              <a:t>(ideação)</a:t>
            </a:r>
          </a:p>
        </p:txBody>
      </p:sp>
      <p:cxnSp>
        <p:nvCxnSpPr>
          <p:cNvPr id="5136" name="Conector de seta reta 11"/>
          <p:cNvCxnSpPr>
            <a:cxnSpLocks noChangeShapeType="1"/>
          </p:cNvCxnSpPr>
          <p:nvPr/>
        </p:nvCxnSpPr>
        <p:spPr bwMode="auto">
          <a:xfrm flipV="1">
            <a:off x="3082925" y="3265488"/>
            <a:ext cx="947738" cy="5715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7" name="Conector de seta reta 13"/>
          <p:cNvCxnSpPr>
            <a:cxnSpLocks noChangeShapeType="1"/>
            <a:stCxn id="5123" idx="6"/>
          </p:cNvCxnSpPr>
          <p:nvPr/>
        </p:nvCxnSpPr>
        <p:spPr bwMode="auto">
          <a:xfrm>
            <a:off x="2627784" y="2744924"/>
            <a:ext cx="644873" cy="522275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5138" name="Conector de seta reta 16"/>
          <p:cNvCxnSpPr>
            <a:cxnSpLocks noChangeShapeType="1"/>
          </p:cNvCxnSpPr>
          <p:nvPr/>
        </p:nvCxnSpPr>
        <p:spPr bwMode="auto">
          <a:xfrm>
            <a:off x="2200275" y="326548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" name="Estrela de 5 pontas 1"/>
          <p:cNvSpPr/>
          <p:nvPr/>
        </p:nvSpPr>
        <p:spPr bwMode="auto">
          <a:xfrm>
            <a:off x="8101013" y="1465263"/>
            <a:ext cx="914400" cy="914400"/>
          </a:xfrm>
          <a:prstGeom prst="star5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Estrela de 5 pontas 3"/>
          <p:cNvSpPr/>
          <p:nvPr/>
        </p:nvSpPr>
        <p:spPr bwMode="auto">
          <a:xfrm>
            <a:off x="8013700" y="4440238"/>
            <a:ext cx="914400" cy="914400"/>
          </a:xfrm>
          <a:prstGeom prst="star5">
            <a:avLst>
              <a:gd name="adj" fmla="val 8298"/>
              <a:gd name="hf" fmla="val 105146"/>
              <a:gd name="vf" fmla="val 11055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pt-BR">
              <a:latin typeface="Arial" charset="0"/>
            </a:endParaRPr>
          </a:p>
        </p:txBody>
      </p:sp>
      <p:cxnSp>
        <p:nvCxnSpPr>
          <p:cNvPr id="24" name="Conector reto 23"/>
          <p:cNvCxnSpPr/>
          <p:nvPr/>
        </p:nvCxnSpPr>
        <p:spPr bwMode="auto">
          <a:xfrm>
            <a:off x="2843808" y="177281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ector reto 25"/>
          <p:cNvCxnSpPr/>
          <p:nvPr/>
        </p:nvCxnSpPr>
        <p:spPr bwMode="auto">
          <a:xfrm flipV="1">
            <a:off x="1907704" y="1700808"/>
            <a:ext cx="1008112" cy="216024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ector de seta reta 28"/>
          <p:cNvCxnSpPr/>
          <p:nvPr/>
        </p:nvCxnSpPr>
        <p:spPr bwMode="auto">
          <a:xfrm flipH="1">
            <a:off x="2195736" y="1412776"/>
            <a:ext cx="792088" cy="64807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AutoShape 8"/>
          <p:cNvSpPr>
            <a:spLocks noChangeArrowheads="1"/>
          </p:cNvSpPr>
          <p:nvPr/>
        </p:nvSpPr>
        <p:spPr bwMode="auto">
          <a:xfrm rot="2525746">
            <a:off x="2333479" y="3312788"/>
            <a:ext cx="942482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 dirty="0">
              <a:latin typeface="Arial" charset="0"/>
            </a:endParaRPr>
          </a:p>
        </p:txBody>
      </p:sp>
      <p:sp>
        <p:nvSpPr>
          <p:cNvPr id="36" name="AutoShape 8"/>
          <p:cNvSpPr>
            <a:spLocks noChangeArrowheads="1"/>
          </p:cNvSpPr>
          <p:nvPr/>
        </p:nvSpPr>
        <p:spPr bwMode="auto">
          <a:xfrm rot="6887082">
            <a:off x="5256559" y="3315764"/>
            <a:ext cx="901158" cy="558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pt-BR" sz="4800" u="none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759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Avaliação do Risco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cxnSp>
        <p:nvCxnSpPr>
          <p:cNvPr id="7171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7172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683568" y="260648"/>
            <a:ext cx="7632848" cy="7488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t-BR" sz="36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Ansiedade aguda </a:t>
            </a:r>
          </a:p>
          <a:p>
            <a:pPr>
              <a:spcAft>
                <a:spcPts val="0"/>
              </a:spcAft>
              <a:buNone/>
            </a:pPr>
            <a:endParaRPr lang="pt-BR" sz="8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Dinamismo alucinatório auditivo</a:t>
            </a:r>
          </a:p>
          <a:p>
            <a:pPr>
              <a:spcAft>
                <a:spcPts val="0"/>
              </a:spcAft>
            </a:pPr>
            <a:endParaRPr lang="pt-BR" sz="105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Ideação de ruína</a:t>
            </a:r>
          </a:p>
          <a:p>
            <a:pPr>
              <a:spcAft>
                <a:spcPts val="0"/>
              </a:spcAft>
            </a:pPr>
            <a:endParaRPr lang="pt-BR" sz="10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  <a:ea typeface="Cambria"/>
                <a:cs typeface="Times New Roman"/>
              </a:rPr>
              <a:t>Depressão grave</a:t>
            </a:r>
          </a:p>
          <a:p>
            <a:pPr>
              <a:spcAft>
                <a:spcPts val="0"/>
              </a:spcAft>
            </a:pPr>
            <a:endParaRPr lang="pt-BR" sz="9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Impulsividade elevada</a:t>
            </a:r>
          </a:p>
          <a:p>
            <a:pPr>
              <a:spcAft>
                <a:spcPts val="0"/>
              </a:spcAft>
            </a:pPr>
            <a:endParaRPr lang="pt-BR" sz="8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  <a:ea typeface="Cambria"/>
                <a:cs typeface="Times New Roman"/>
              </a:rPr>
              <a:t>Solidão</a:t>
            </a: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pt-BR" sz="2800" dirty="0">
              <a:solidFill>
                <a:srgbClr val="000000"/>
              </a:solidFill>
              <a:ea typeface="Cambria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0"/>
            <a:ext cx="8229600" cy="1268759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Estratégia de cuidado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cxnSp>
        <p:nvCxnSpPr>
          <p:cNvPr id="7171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7172" name="Conector de seta reta 6"/>
          <p:cNvCxnSpPr>
            <a:cxnSpLocks noChangeShapeType="1"/>
          </p:cNvCxnSpPr>
          <p:nvPr/>
        </p:nvCxnSpPr>
        <p:spPr bwMode="auto">
          <a:xfrm>
            <a:off x="2643188" y="3857625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6" name="Retângulo 5"/>
          <p:cNvSpPr/>
          <p:nvPr/>
        </p:nvSpPr>
        <p:spPr>
          <a:xfrm>
            <a:off x="683568" y="260648"/>
            <a:ext cx="7632848" cy="624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None/>
            </a:pPr>
            <a:endParaRPr lang="pt-BR" sz="3600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</a:pPr>
            <a:endParaRPr lang="pt-BR" sz="3600" b="1" u="none" dirty="0">
              <a:solidFill>
                <a:srgbClr val="000000"/>
              </a:solidFill>
            </a:endParaRPr>
          </a:p>
          <a:p>
            <a:pPr>
              <a:spcAft>
                <a:spcPts val="0"/>
              </a:spcAft>
              <a:buNone/>
            </a:pPr>
            <a:r>
              <a:rPr lang="pt-BR" sz="3600" b="1" u="none" dirty="0">
                <a:solidFill>
                  <a:srgbClr val="000000"/>
                </a:solidFill>
              </a:rPr>
              <a:t>Intervenção assertiva domiciliar:</a:t>
            </a:r>
          </a:p>
          <a:p>
            <a:pPr>
              <a:spcAft>
                <a:spcPts val="0"/>
              </a:spcAft>
              <a:buNone/>
            </a:pPr>
            <a:endParaRPr lang="pt-BR" sz="800" b="1" u="none" dirty="0">
              <a:solidFill>
                <a:srgbClr val="000000"/>
              </a:solidFill>
            </a:endParaRPr>
          </a:p>
          <a:p>
            <a:pPr lvl="1">
              <a:spcAft>
                <a:spcPts val="0"/>
              </a:spcAft>
            </a:pPr>
            <a:r>
              <a:rPr lang="pt-BR" sz="3600" b="1" dirty="0">
                <a:solidFill>
                  <a:srgbClr val="000000"/>
                </a:solidFill>
              </a:rPr>
              <a:t>organização do suporte </a:t>
            </a:r>
            <a:r>
              <a:rPr lang="pt-BR" sz="3600" b="1" u="none" dirty="0">
                <a:solidFill>
                  <a:srgbClr val="000000"/>
                </a:solidFill>
              </a:rPr>
              <a:t>familiar e ampliação da rede social</a:t>
            </a:r>
          </a:p>
          <a:p>
            <a:pPr lvl="1">
              <a:spcAft>
                <a:spcPts val="0"/>
              </a:spcAft>
            </a:pPr>
            <a:r>
              <a:rPr lang="pt-BR" sz="3600" b="1" dirty="0">
                <a:solidFill>
                  <a:srgbClr val="000000"/>
                </a:solidFill>
              </a:rPr>
              <a:t>monitoramento diário</a:t>
            </a:r>
          </a:p>
          <a:p>
            <a:pPr lvl="1">
              <a:spcAft>
                <a:spcPts val="0"/>
              </a:spcAft>
            </a:pPr>
            <a:r>
              <a:rPr lang="pt-BR" sz="3600" b="1" u="none" dirty="0">
                <a:solidFill>
                  <a:srgbClr val="000000"/>
                </a:solidFill>
              </a:rPr>
              <a:t>suporte à distância: para o </a:t>
            </a:r>
            <a:r>
              <a:rPr lang="pt-BR" sz="3600" b="1" dirty="0">
                <a:solidFill>
                  <a:srgbClr val="000000"/>
                </a:solidFill>
              </a:rPr>
              <a:t>paciente</a:t>
            </a:r>
            <a:r>
              <a:rPr lang="pt-BR" sz="3600" b="1" u="none" dirty="0">
                <a:solidFill>
                  <a:srgbClr val="000000"/>
                </a:solidFill>
              </a:rPr>
              <a:t>, o seu </a:t>
            </a:r>
            <a:r>
              <a:rPr lang="pt-BR" sz="3600" b="1" dirty="0" err="1">
                <a:solidFill>
                  <a:srgbClr val="000000"/>
                </a:solidFill>
              </a:rPr>
              <a:t>cuidador</a:t>
            </a:r>
            <a:r>
              <a:rPr lang="pt-BR" sz="3600" b="1" u="none" dirty="0">
                <a:solidFill>
                  <a:srgbClr val="000000"/>
                </a:solidFill>
              </a:rPr>
              <a:t> e para os </a:t>
            </a:r>
            <a:r>
              <a:rPr lang="pt-BR" sz="3600" b="1" dirty="0">
                <a:solidFill>
                  <a:srgbClr val="000000"/>
                </a:solidFill>
              </a:rPr>
              <a:t>profissionais</a:t>
            </a:r>
            <a:r>
              <a:rPr lang="pt-BR" sz="3600" b="1" u="none" dirty="0">
                <a:solidFill>
                  <a:srgbClr val="000000"/>
                </a:solidFill>
              </a:rPr>
              <a:t> envolvidos </a:t>
            </a:r>
          </a:p>
          <a:p>
            <a:pPr>
              <a:spcAft>
                <a:spcPts val="0"/>
              </a:spcAft>
            </a:pPr>
            <a:endParaRPr lang="pt-BR" sz="2800" dirty="0">
              <a:solidFill>
                <a:srgbClr val="000000"/>
              </a:solidFill>
              <a:ea typeface="Cambria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3556</TotalTime>
  <Words>242</Words>
  <Application>Microsoft Office PowerPoint</Application>
  <PresentationFormat>Apresentação na tela (4:3)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Aharoni</vt:lpstr>
      <vt:lpstr>Arial</vt:lpstr>
      <vt:lpstr>Arial Black</vt:lpstr>
      <vt:lpstr>Cambria</vt:lpstr>
      <vt:lpstr>Garamond</vt:lpstr>
      <vt:lpstr>Wingdings</vt:lpstr>
      <vt:lpstr>Borda</vt:lpstr>
      <vt:lpstr>  PREVENÇÃO DO SUICÍDIO:  PROPOSTA DE INTERVENÇÃO </vt:lpstr>
      <vt:lpstr>Apresentação do PowerPoint</vt:lpstr>
      <vt:lpstr>Apresentação do PowerPoint</vt:lpstr>
      <vt:lpstr>Apresentação do PowerPoint</vt:lpstr>
      <vt:lpstr>Apresentação do PowerPoint</vt:lpstr>
      <vt:lpstr>Avaliação do Risco  </vt:lpstr>
      <vt:lpstr>Estratégia de cuidado  </vt:lpstr>
    </vt:vector>
  </TitlesOfParts>
  <Company>MANAUS 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MANAUS INFO</dc:creator>
  <cp:lastModifiedBy>drumond moura</cp:lastModifiedBy>
  <cp:revision>199</cp:revision>
  <dcterms:created xsi:type="dcterms:W3CDTF">2004-07-19T01:59:45Z</dcterms:created>
  <dcterms:modified xsi:type="dcterms:W3CDTF">2024-06-28T16:48:57Z</dcterms:modified>
</cp:coreProperties>
</file>