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9"/>
  </p:notesMasterIdLst>
  <p:sldIdLst>
    <p:sldId id="268" r:id="rId2"/>
    <p:sldId id="406" r:id="rId3"/>
    <p:sldId id="418" r:id="rId4"/>
    <p:sldId id="417" r:id="rId5"/>
    <p:sldId id="413" r:id="rId6"/>
    <p:sldId id="419" r:id="rId7"/>
    <p:sldId id="420" r:id="rId8"/>
  </p:sldIdLst>
  <p:sldSz cx="9144000" cy="6858000" type="screen4x3"/>
  <p:notesSz cx="6858000" cy="9144000"/>
  <p:defaultTextStyle>
    <a:defPPr>
      <a:defRPr lang="pt-BR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0000"/>
    <a:srgbClr val="5552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62" autoAdjust="0"/>
    <p:restoredTop sz="94660"/>
  </p:normalViewPr>
  <p:slideViewPr>
    <p:cSldViewPr>
      <p:cViewPr varScale="1">
        <p:scale>
          <a:sx n="58" d="100"/>
          <a:sy n="58" d="100"/>
        </p:scale>
        <p:origin x="259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umond moura" userId="4e2038e4db55ff32" providerId="LiveId" clId="{DCD76B83-F39C-4D06-9110-2D0E50263130}"/>
    <pc:docChg chg="modSld">
      <pc:chgData name="drumond moura" userId="4e2038e4db55ff32" providerId="LiveId" clId="{DCD76B83-F39C-4D06-9110-2D0E50263130}" dt="2024-07-03T13:56:25.437" v="136" actId="255"/>
      <pc:docMkLst>
        <pc:docMk/>
      </pc:docMkLst>
      <pc:sldChg chg="modSp mod">
        <pc:chgData name="drumond moura" userId="4e2038e4db55ff32" providerId="LiveId" clId="{DCD76B83-F39C-4D06-9110-2D0E50263130}" dt="2024-07-03T13:56:25.437" v="136" actId="255"/>
        <pc:sldMkLst>
          <pc:docMk/>
          <pc:sldMk cId="0" sldId="268"/>
        </pc:sldMkLst>
        <pc:spChg chg="mod">
          <ac:chgData name="drumond moura" userId="4e2038e4db55ff32" providerId="LiveId" clId="{DCD76B83-F39C-4D06-9110-2D0E50263130}" dt="2024-07-03T13:56:25.437" v="136" actId="255"/>
          <ac:spMkLst>
            <pc:docMk/>
            <pc:sldMk cId="0" sldId="268"/>
            <ac:spMk id="3074" creationId="{00000000-0000-0000-0000-000000000000}"/>
          </ac:spMkLst>
        </pc:spChg>
        <pc:spChg chg="mod">
          <ac:chgData name="drumond moura" userId="4e2038e4db55ff32" providerId="LiveId" clId="{DCD76B83-F39C-4D06-9110-2D0E50263130}" dt="2024-07-03T13:56:10.853" v="135" actId="1076"/>
          <ac:spMkLst>
            <pc:docMk/>
            <pc:sldMk cId="0" sldId="268"/>
            <ac:spMk id="307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Arial" charset="0"/>
              </a:defRPr>
            </a:lvl1pPr>
          </a:lstStyle>
          <a:p>
            <a:pPr>
              <a:defRPr/>
            </a:pPr>
            <a:fld id="{4BC9DFC2-4419-449E-AAF0-C5A28B511D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pt-BR" altLang="en-US"/>
              <a:t>Clique para editar o estilo do título mestre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t-BR" altLang="en-US"/>
              <a:t>Clique para editar o estilo do subtítulo mestre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B4AF0-CE6E-42BB-A879-09E78994DF1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40A4A-8C34-4C9B-B786-0B11BEC7E9E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35268-4C5E-4329-B1ED-4786CB5BF879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7003F-4265-4422-BA14-DF93D672136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882FB-8010-4CB1-BF12-2FCE984EBFB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9EF10-E1A7-47D4-83FD-129791771B8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364BF-7A12-4C6C-84A5-649F6B66C561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662B5-A293-4946-9C9F-A07A032B782B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F7649-1CC9-440D-84EF-5AA61A673B5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8E53E-70EC-4820-837C-3E25D3E9BE5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156F6-5835-4CA4-8625-D530FEF1A9F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C6BFC-2DC8-4ECF-BEFA-AF8DEBA75A1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+mj-lt"/>
              </a:defRPr>
            </a:lvl1pPr>
          </a:lstStyle>
          <a:p>
            <a:pPr>
              <a:defRPr/>
            </a:pPr>
            <a:fld id="{C9329A26-35E1-4F69-B17B-78948BC6E0AB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  <p:sldLayoutId id="214748400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60648"/>
            <a:ext cx="7623175" cy="3600400"/>
          </a:xfrm>
        </p:spPr>
        <p:txBody>
          <a:bodyPr/>
          <a:lstStyle/>
          <a:p>
            <a:pPr algn="ctr" eaLnBrk="1" hangingPunct="1"/>
            <a:br>
              <a:rPr lang="pt-BR" altLang="pt-BR" sz="6000" b="1" dirty="0"/>
            </a:br>
            <a:r>
              <a:rPr lang="pt-BR" altLang="pt-BR" sz="5400" b="1" dirty="0"/>
              <a:t>Sofrimento psíquico grave: reconhecimento e estratégias de cuidado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560" y="5085184"/>
            <a:ext cx="8208963" cy="72008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pt-BR" altLang="pt-BR" sz="1800" b="1" dirty="0">
                <a:solidFill>
                  <a:schemeClr val="accent6">
                    <a:lumMod val="75000"/>
                  </a:schemeClr>
                </a:solidFill>
              </a:rPr>
              <a:t>Francisco </a:t>
            </a:r>
            <a:r>
              <a:rPr lang="pt-BR" altLang="pt-BR" sz="1800" b="1" dirty="0" err="1">
                <a:solidFill>
                  <a:schemeClr val="accent6">
                    <a:lumMod val="75000"/>
                  </a:schemeClr>
                </a:solidFill>
              </a:rPr>
              <a:t>Drumond</a:t>
            </a:r>
            <a:r>
              <a:rPr lang="pt-BR" altLang="pt-BR" sz="1800" b="1" dirty="0">
                <a:solidFill>
                  <a:schemeClr val="accent6">
                    <a:lumMod val="75000"/>
                  </a:schemeClr>
                </a:solidFill>
              </a:rPr>
              <a:t> Marcondes de Moura Neto</a:t>
            </a:r>
          </a:p>
          <a:p>
            <a:pPr algn="r" eaLnBrk="1" hangingPunct="1">
              <a:lnSpc>
                <a:spcPct val="90000"/>
              </a:lnSpc>
            </a:pPr>
            <a:r>
              <a:rPr lang="pt-BR" altLang="pt-BR" sz="1800" b="1" dirty="0">
                <a:solidFill>
                  <a:schemeClr val="accent6">
                    <a:lumMod val="75000"/>
                  </a:schemeClr>
                </a:solidFill>
              </a:rPr>
              <a:t>Médico Psiquiatra</a:t>
            </a:r>
          </a:p>
          <a:p>
            <a:pPr algn="r" eaLnBrk="1" hangingPunct="1">
              <a:lnSpc>
                <a:spcPct val="90000"/>
              </a:lnSpc>
            </a:pPr>
            <a:endParaRPr lang="pt-BR" altLang="pt-BR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4"/>
          <p:cNvSpPr>
            <a:spLocks noChangeArrowheads="1"/>
          </p:cNvSpPr>
          <p:nvPr/>
        </p:nvSpPr>
        <p:spPr bwMode="auto">
          <a:xfrm>
            <a:off x="900113" y="188913"/>
            <a:ext cx="6827837" cy="1079500"/>
          </a:xfrm>
          <a:prstGeom prst="octagon">
            <a:avLst>
              <a:gd name="adj" fmla="val 29287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accent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O TRABALHO COMO NEGAÇÃO DA CRIATIVIDADE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VULNERABILIDADE  SOCIAL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 DESFILIAÇÃO DO MUNDO DO TRABALHO</a:t>
            </a:r>
          </a:p>
        </p:txBody>
      </p:sp>
      <p:sp>
        <p:nvSpPr>
          <p:cNvPr id="5123" name="Oval 6"/>
          <p:cNvSpPr>
            <a:spLocks noChangeArrowheads="1"/>
          </p:cNvSpPr>
          <p:nvPr/>
        </p:nvSpPr>
        <p:spPr bwMode="auto">
          <a:xfrm>
            <a:off x="374650" y="1484784"/>
            <a:ext cx="1890713" cy="1080121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pt-BR" altLang="pt-BR" sz="1800" b="1" u="none" dirty="0">
              <a:solidFill>
                <a:srgbClr val="00B050"/>
              </a:solidFill>
            </a:endParaRPr>
          </a:p>
          <a:p>
            <a:pPr algn="ctr" eaLnBrk="1" hangingPunct="1">
              <a:buNone/>
            </a:pPr>
            <a:endParaRPr lang="pt-BR" altLang="pt-BR" sz="1800" b="1" u="none" dirty="0">
              <a:solidFill>
                <a:srgbClr val="00B050"/>
              </a:solidFill>
              <a:latin typeface="Arial Black" pitchFamily="34" charset="0"/>
            </a:endParaRP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B050"/>
                </a:solidFill>
                <a:latin typeface="Arial Black" pitchFamily="34" charset="0"/>
              </a:rPr>
              <a:t>Dinâmica</a:t>
            </a: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B050"/>
                </a:solidFill>
                <a:latin typeface="Arial Black" pitchFamily="34" charset="0"/>
              </a:rPr>
              <a:t>social </a:t>
            </a:r>
          </a:p>
          <a:p>
            <a:pPr algn="ctr" eaLnBrk="1" hangingPunct="1"/>
            <a:endParaRPr lang="pt-BR" altLang="pt-BR" sz="1800" b="1" u="none" dirty="0">
              <a:solidFill>
                <a:srgbClr val="00B050"/>
              </a:solidFill>
              <a:latin typeface="Arial Black" pitchFamily="34" charset="0"/>
            </a:endParaRPr>
          </a:p>
          <a:p>
            <a:pPr algn="ctr" eaLnBrk="1" hangingPunct="1"/>
            <a:endParaRPr lang="pt-BR" altLang="pt-BR" sz="1800" b="1" u="none" dirty="0">
              <a:solidFill>
                <a:srgbClr val="660033"/>
              </a:solidFill>
            </a:endParaRPr>
          </a:p>
        </p:txBody>
      </p:sp>
      <p:sp>
        <p:nvSpPr>
          <p:cNvPr id="5124" name="AutoShape 7"/>
          <p:cNvSpPr>
            <a:spLocks noChangeArrowheads="1"/>
          </p:cNvSpPr>
          <p:nvPr/>
        </p:nvSpPr>
        <p:spPr bwMode="auto">
          <a:xfrm>
            <a:off x="2465388" y="2146300"/>
            <a:ext cx="3906837" cy="252095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NÍVEL SUBJETIVO:</a:t>
            </a: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SISTEMAS PSÍQUICOS</a:t>
            </a:r>
          </a:p>
          <a:p>
            <a:pPr algn="ctr" eaLnBrk="1" hangingPunct="1"/>
            <a:endParaRPr lang="pt-BR" altLang="pt-BR" sz="1800" b="1" u="none" dirty="0">
              <a:solidFill>
                <a:srgbClr val="FF0000"/>
              </a:solidFill>
              <a:latin typeface="Arial Black" pitchFamily="34" charset="0"/>
            </a:endParaRP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FF0000"/>
                </a:solidFill>
                <a:latin typeface="Arial Black" pitchFamily="34" charset="0"/>
              </a:rPr>
              <a:t>DISPOSIÇÕES INTERNAS</a:t>
            </a: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FF0000"/>
                </a:solidFill>
                <a:latin typeface="Arial Black" pitchFamily="34" charset="0"/>
              </a:rPr>
              <a:t>TRAÇOS DE PERSONALIDADE</a:t>
            </a:r>
          </a:p>
          <a:p>
            <a:pPr algn="ctr" eaLnBrk="1" hangingPunct="1"/>
            <a:endParaRPr lang="pt-BR" alt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70C0"/>
                </a:solidFill>
                <a:latin typeface="Arial Black" pitchFamily="34" charset="0"/>
              </a:rPr>
              <a:t>NÍVEL OBJETIVO :</a:t>
            </a: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70C0"/>
                </a:solidFill>
                <a:latin typeface="Arial Black" pitchFamily="34" charset="0"/>
              </a:rPr>
              <a:t>SISTEMAS CEREBRAIS</a:t>
            </a:r>
          </a:p>
        </p:txBody>
      </p:sp>
      <p:sp>
        <p:nvSpPr>
          <p:cNvPr id="11270" name="AutoShape 8"/>
          <p:cNvSpPr>
            <a:spLocks noChangeArrowheads="1"/>
          </p:cNvSpPr>
          <p:nvPr/>
        </p:nvSpPr>
        <p:spPr bwMode="auto">
          <a:xfrm>
            <a:off x="6444208" y="3068960"/>
            <a:ext cx="4318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5126" name="Rectangle 9"/>
          <p:cNvSpPr>
            <a:spLocks noChangeArrowheads="1"/>
          </p:cNvSpPr>
          <p:nvPr/>
        </p:nvSpPr>
        <p:spPr bwMode="auto">
          <a:xfrm>
            <a:off x="7020272" y="2420888"/>
            <a:ext cx="1912938" cy="165618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r>
              <a:rPr lang="pt-BR" altLang="pt-BR" sz="2400" b="1" u="none" dirty="0">
                <a:solidFill>
                  <a:srgbClr val="C00000"/>
                </a:solidFill>
                <a:latin typeface="Arial Black" pitchFamily="34" charset="0"/>
              </a:rPr>
              <a:t> Sofrimento</a:t>
            </a:r>
          </a:p>
          <a:p>
            <a:pPr algn="ctr" eaLnBrk="1" hangingPunct="1">
              <a:buNone/>
            </a:pPr>
            <a:r>
              <a:rPr lang="pt-BR" altLang="pt-BR" sz="2400" b="1" u="none" dirty="0">
                <a:solidFill>
                  <a:srgbClr val="C00000"/>
                </a:solidFill>
                <a:latin typeface="Arial Black" pitchFamily="34" charset="0"/>
              </a:rPr>
              <a:t>psíquico</a:t>
            </a:r>
            <a:r>
              <a:rPr lang="pt-BR" altLang="pt-BR" sz="4400" b="1" u="none" dirty="0">
                <a:solidFill>
                  <a:srgbClr val="00B05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11274" name="AutoShape 14"/>
          <p:cNvSpPr>
            <a:spLocks noChangeArrowheads="1"/>
          </p:cNvSpPr>
          <p:nvPr/>
        </p:nvSpPr>
        <p:spPr bwMode="auto">
          <a:xfrm>
            <a:off x="1285875" y="5500688"/>
            <a:ext cx="6357938" cy="1130300"/>
          </a:xfrm>
          <a:prstGeom prst="octagon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ESTRUTURAÇÃO DO NÚCLEO FAMILIAR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HISTÓRIA DE VIDA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DISPOSIÇÕES INDIVIDUAIS (GENÉTICAS)</a:t>
            </a:r>
          </a:p>
        </p:txBody>
      </p:sp>
      <p:sp>
        <p:nvSpPr>
          <p:cNvPr id="11277" name="AutoShape 18"/>
          <p:cNvSpPr>
            <a:spLocks noChangeArrowheads="1"/>
          </p:cNvSpPr>
          <p:nvPr/>
        </p:nvSpPr>
        <p:spPr bwMode="auto">
          <a:xfrm>
            <a:off x="328613" y="2709863"/>
            <a:ext cx="1728787" cy="1349375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1600" b="1" u="none" dirty="0">
                <a:solidFill>
                  <a:srgbClr val="660033"/>
                </a:solidFill>
                <a:latin typeface="Arial" charset="0"/>
                <a:cs typeface="Arial" charset="0"/>
              </a:rPr>
              <a:t>O (não) trabalho </a:t>
            </a:r>
          </a:p>
          <a:p>
            <a:pPr algn="ctr" eaLnBrk="1" hangingPunct="1">
              <a:buNone/>
              <a:defRPr/>
            </a:pPr>
            <a:r>
              <a:rPr lang="pt-BR" sz="1600" b="1" u="none" dirty="0">
                <a:solidFill>
                  <a:srgbClr val="660033"/>
                </a:solidFill>
                <a:latin typeface="Arial" charset="0"/>
                <a:cs typeface="Arial" charset="0"/>
              </a:rPr>
              <a:t>como fator </a:t>
            </a:r>
          </a:p>
          <a:p>
            <a:pPr algn="ctr" eaLnBrk="1" hangingPunct="1">
              <a:buNone/>
              <a:defRPr/>
            </a:pPr>
            <a:r>
              <a:rPr lang="pt-BR" sz="1600" b="1" u="none" dirty="0">
                <a:solidFill>
                  <a:srgbClr val="660033"/>
                </a:solidFill>
                <a:latin typeface="Arial" charset="0"/>
                <a:cs typeface="Arial" charset="0"/>
              </a:rPr>
              <a:t>patogênico</a:t>
            </a:r>
            <a:endParaRPr lang="pt-BR" sz="1600" b="1" u="none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5129" name="Seta para baixo 1"/>
          <p:cNvSpPr>
            <a:spLocks noChangeArrowheads="1"/>
          </p:cNvSpPr>
          <p:nvPr/>
        </p:nvSpPr>
        <p:spPr bwMode="auto">
          <a:xfrm>
            <a:off x="4140200" y="5011738"/>
            <a:ext cx="484188" cy="977900"/>
          </a:xfrm>
          <a:prstGeom prst="downArrow">
            <a:avLst>
              <a:gd name="adj1" fmla="val 50000"/>
              <a:gd name="adj2" fmla="val 50024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sp>
        <p:nvSpPr>
          <p:cNvPr id="5130" name="Seta para baixo 2"/>
          <p:cNvSpPr>
            <a:spLocks noChangeArrowheads="1"/>
          </p:cNvSpPr>
          <p:nvPr/>
        </p:nvSpPr>
        <p:spPr bwMode="auto">
          <a:xfrm>
            <a:off x="4381500" y="4478338"/>
            <a:ext cx="485775" cy="1296987"/>
          </a:xfrm>
          <a:prstGeom prst="downArrow">
            <a:avLst>
              <a:gd name="adj1" fmla="val 50000"/>
              <a:gd name="adj2" fmla="val 49888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cxnSp>
        <p:nvCxnSpPr>
          <p:cNvPr id="5131" name="Conector de seta reta 4"/>
          <p:cNvCxnSpPr>
            <a:cxnSpLocks noChangeShapeType="1"/>
          </p:cNvCxnSpPr>
          <p:nvPr/>
        </p:nvCxnSpPr>
        <p:spPr bwMode="auto">
          <a:xfrm>
            <a:off x="6588125" y="3086100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21" name="AutoShape 8"/>
          <p:cNvSpPr>
            <a:spLocks noChangeArrowheads="1"/>
          </p:cNvSpPr>
          <p:nvPr/>
        </p:nvSpPr>
        <p:spPr bwMode="auto">
          <a:xfrm rot="16200000">
            <a:off x="3823493" y="4796632"/>
            <a:ext cx="557213" cy="558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 rot="5400000">
            <a:off x="3919537" y="1457326"/>
            <a:ext cx="504825" cy="558800"/>
          </a:xfrm>
          <a:prstGeom prst="rightArrow">
            <a:avLst>
              <a:gd name="adj1" fmla="val 50000"/>
              <a:gd name="adj2" fmla="val 15085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5134" name="Retângulo de cantos arredondados 6"/>
          <p:cNvSpPr>
            <a:spLocks noChangeArrowheads="1"/>
          </p:cNvSpPr>
          <p:nvPr/>
        </p:nvSpPr>
        <p:spPr bwMode="auto">
          <a:xfrm>
            <a:off x="217488" y="1465263"/>
            <a:ext cx="1814512" cy="12747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sp>
        <p:nvSpPr>
          <p:cNvPr id="5135" name="Oval 6"/>
          <p:cNvSpPr>
            <a:spLocks noChangeArrowheads="1"/>
          </p:cNvSpPr>
          <p:nvPr/>
        </p:nvSpPr>
        <p:spPr bwMode="auto">
          <a:xfrm>
            <a:off x="346075" y="4071938"/>
            <a:ext cx="1800225" cy="1274762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70C0"/>
                </a:solidFill>
                <a:latin typeface="Arial Black" pitchFamily="34" charset="0"/>
              </a:rPr>
              <a:t>  Núcleo </a:t>
            </a: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70C0"/>
                </a:solidFill>
                <a:latin typeface="Arial Black" pitchFamily="34" charset="0"/>
              </a:rPr>
              <a:t> Familiar</a:t>
            </a:r>
          </a:p>
        </p:txBody>
      </p:sp>
      <p:cxnSp>
        <p:nvCxnSpPr>
          <p:cNvPr id="5136" name="Conector de seta reta 11"/>
          <p:cNvCxnSpPr>
            <a:cxnSpLocks noChangeShapeType="1"/>
          </p:cNvCxnSpPr>
          <p:nvPr/>
        </p:nvCxnSpPr>
        <p:spPr bwMode="auto">
          <a:xfrm flipV="1">
            <a:off x="3082925" y="3265488"/>
            <a:ext cx="947738" cy="5715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5137" name="Conector de seta reta 13"/>
          <p:cNvCxnSpPr>
            <a:cxnSpLocks noChangeShapeType="1"/>
            <a:stCxn id="5123" idx="6"/>
          </p:cNvCxnSpPr>
          <p:nvPr/>
        </p:nvCxnSpPr>
        <p:spPr bwMode="auto">
          <a:xfrm>
            <a:off x="2265363" y="2024845"/>
            <a:ext cx="914400" cy="102633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5138" name="Conector de seta reta 16"/>
          <p:cNvCxnSpPr>
            <a:cxnSpLocks noChangeShapeType="1"/>
          </p:cNvCxnSpPr>
          <p:nvPr/>
        </p:nvCxnSpPr>
        <p:spPr bwMode="auto">
          <a:xfrm>
            <a:off x="2200275" y="3265488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35" name="AutoShape 8"/>
          <p:cNvSpPr>
            <a:spLocks noChangeArrowheads="1"/>
          </p:cNvSpPr>
          <p:nvPr/>
        </p:nvSpPr>
        <p:spPr bwMode="auto">
          <a:xfrm>
            <a:off x="2032000" y="3079750"/>
            <a:ext cx="396875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2" name="Estrela de 5 pontas 1"/>
          <p:cNvSpPr/>
          <p:nvPr/>
        </p:nvSpPr>
        <p:spPr bwMode="auto">
          <a:xfrm>
            <a:off x="8101013" y="1465263"/>
            <a:ext cx="914400" cy="914400"/>
          </a:xfrm>
          <a:prstGeom prst="star5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pt-BR">
              <a:latin typeface="Arial" charset="0"/>
            </a:endParaRPr>
          </a:p>
        </p:txBody>
      </p:sp>
      <p:sp>
        <p:nvSpPr>
          <p:cNvPr id="4" name="Estrela de 5 pontas 3"/>
          <p:cNvSpPr/>
          <p:nvPr/>
        </p:nvSpPr>
        <p:spPr bwMode="auto">
          <a:xfrm>
            <a:off x="8013700" y="4440238"/>
            <a:ext cx="914400" cy="914400"/>
          </a:xfrm>
          <a:prstGeom prst="star5">
            <a:avLst>
              <a:gd name="adj" fmla="val 8298"/>
              <a:gd name="hf" fmla="val 105146"/>
              <a:gd name="vf" fmla="val 110557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pt-BR">
              <a:latin typeface="Arial" charset="0"/>
            </a:endParaRPr>
          </a:p>
        </p:txBody>
      </p:sp>
      <p:cxnSp>
        <p:nvCxnSpPr>
          <p:cNvPr id="24" name="Conector de seta reta 4"/>
          <p:cNvCxnSpPr>
            <a:cxnSpLocks noChangeShapeType="1"/>
          </p:cNvCxnSpPr>
          <p:nvPr/>
        </p:nvCxnSpPr>
        <p:spPr bwMode="auto">
          <a:xfrm>
            <a:off x="6732240" y="2852936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26" name="AutoShape 8"/>
          <p:cNvSpPr>
            <a:spLocks noChangeArrowheads="1"/>
          </p:cNvSpPr>
          <p:nvPr/>
        </p:nvSpPr>
        <p:spPr bwMode="auto">
          <a:xfrm rot="2305879">
            <a:off x="1979712" y="2132856"/>
            <a:ext cx="396875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27" name="AutoShape 8"/>
          <p:cNvSpPr>
            <a:spLocks noChangeArrowheads="1"/>
          </p:cNvSpPr>
          <p:nvPr/>
        </p:nvSpPr>
        <p:spPr bwMode="auto">
          <a:xfrm rot="20073286">
            <a:off x="2051720" y="4077072"/>
            <a:ext cx="396875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4"/>
          <p:cNvSpPr>
            <a:spLocks noChangeArrowheads="1"/>
          </p:cNvSpPr>
          <p:nvPr/>
        </p:nvSpPr>
        <p:spPr bwMode="auto">
          <a:xfrm>
            <a:off x="827584" y="188640"/>
            <a:ext cx="3240360" cy="1079500"/>
          </a:xfrm>
          <a:prstGeom prst="octagon">
            <a:avLst>
              <a:gd name="adj" fmla="val 29287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accent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  <a:latin typeface="Arial" charset="0"/>
              </a:rPr>
              <a:t>COMPONENTE </a:t>
            </a:r>
          </a:p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  <a:latin typeface="Arial" charset="0"/>
              </a:rPr>
              <a:t>SOCIAL</a:t>
            </a:r>
          </a:p>
        </p:txBody>
      </p:sp>
      <p:sp>
        <p:nvSpPr>
          <p:cNvPr id="5124" name="AutoShape 7"/>
          <p:cNvSpPr>
            <a:spLocks noChangeArrowheads="1"/>
          </p:cNvSpPr>
          <p:nvPr/>
        </p:nvSpPr>
        <p:spPr bwMode="auto">
          <a:xfrm>
            <a:off x="2555776" y="1988840"/>
            <a:ext cx="3888432" cy="2304256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r>
              <a:rPr lang="pt-BR" altLang="pt-BR" sz="3200" b="1" u="none" dirty="0">
                <a:solidFill>
                  <a:srgbClr val="0070C0"/>
                </a:solidFill>
                <a:latin typeface="Arial Black" pitchFamily="34" charset="0"/>
              </a:rPr>
              <a:t>Inviabilidade ou</a:t>
            </a:r>
          </a:p>
          <a:p>
            <a:pPr algn="ctr" eaLnBrk="1" hangingPunct="1">
              <a:buNone/>
            </a:pPr>
            <a:r>
              <a:rPr lang="pt-BR" altLang="pt-BR" sz="3200" b="1" u="none" dirty="0">
                <a:solidFill>
                  <a:srgbClr val="0070C0"/>
                </a:solidFill>
                <a:latin typeface="Arial Black" pitchFamily="34" charset="0"/>
              </a:rPr>
              <a:t>Colapso </a:t>
            </a:r>
          </a:p>
          <a:p>
            <a:pPr algn="ctr" eaLnBrk="1" hangingPunct="1">
              <a:buNone/>
            </a:pPr>
            <a:r>
              <a:rPr lang="pt-BR" altLang="pt-BR" sz="3200" b="1" u="none" dirty="0">
                <a:solidFill>
                  <a:srgbClr val="0070C0"/>
                </a:solidFill>
                <a:latin typeface="Arial Black" pitchFamily="34" charset="0"/>
              </a:rPr>
              <a:t>do projeto </a:t>
            </a:r>
          </a:p>
          <a:p>
            <a:pPr algn="ctr" eaLnBrk="1" hangingPunct="1">
              <a:buNone/>
            </a:pPr>
            <a:r>
              <a:rPr lang="pt-BR" altLang="pt-BR" sz="3200" b="1" u="none" dirty="0">
                <a:solidFill>
                  <a:srgbClr val="0070C0"/>
                </a:solidFill>
                <a:latin typeface="Arial Black" pitchFamily="34" charset="0"/>
              </a:rPr>
              <a:t>de vida</a:t>
            </a:r>
          </a:p>
        </p:txBody>
      </p:sp>
      <p:sp>
        <p:nvSpPr>
          <p:cNvPr id="11270" name="AutoShape 8"/>
          <p:cNvSpPr>
            <a:spLocks noChangeArrowheads="1"/>
          </p:cNvSpPr>
          <p:nvPr/>
        </p:nvSpPr>
        <p:spPr bwMode="auto">
          <a:xfrm rot="7592391">
            <a:off x="6253043" y="1509652"/>
            <a:ext cx="48579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 dirty="0">
              <a:latin typeface="Arial" charset="0"/>
            </a:endParaRPr>
          </a:p>
        </p:txBody>
      </p:sp>
      <p:sp>
        <p:nvSpPr>
          <p:cNvPr id="11274" name="AutoShape 14"/>
          <p:cNvSpPr>
            <a:spLocks noChangeArrowheads="1"/>
          </p:cNvSpPr>
          <p:nvPr/>
        </p:nvSpPr>
        <p:spPr bwMode="auto">
          <a:xfrm>
            <a:off x="5076056" y="332656"/>
            <a:ext cx="3600400" cy="1130300"/>
          </a:xfrm>
          <a:prstGeom prst="octagon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  <a:latin typeface="Arial" charset="0"/>
              </a:rPr>
              <a:t>COMPONENTE </a:t>
            </a:r>
          </a:p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  <a:latin typeface="Arial" charset="0"/>
              </a:rPr>
              <a:t>FAMILIAR</a:t>
            </a:r>
          </a:p>
        </p:txBody>
      </p:sp>
      <p:sp>
        <p:nvSpPr>
          <p:cNvPr id="5129" name="Seta para baixo 1"/>
          <p:cNvSpPr>
            <a:spLocks noChangeArrowheads="1"/>
          </p:cNvSpPr>
          <p:nvPr/>
        </p:nvSpPr>
        <p:spPr bwMode="auto">
          <a:xfrm>
            <a:off x="4140200" y="5011738"/>
            <a:ext cx="484188" cy="977900"/>
          </a:xfrm>
          <a:prstGeom prst="downArrow">
            <a:avLst>
              <a:gd name="adj1" fmla="val 50000"/>
              <a:gd name="adj2" fmla="val 50024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sp>
        <p:nvSpPr>
          <p:cNvPr id="5130" name="Seta para baixo 2"/>
          <p:cNvSpPr>
            <a:spLocks noChangeArrowheads="1"/>
          </p:cNvSpPr>
          <p:nvPr/>
        </p:nvSpPr>
        <p:spPr bwMode="auto">
          <a:xfrm>
            <a:off x="4381500" y="4478338"/>
            <a:ext cx="485775" cy="1296987"/>
          </a:xfrm>
          <a:prstGeom prst="downArrow">
            <a:avLst>
              <a:gd name="adj1" fmla="val 50000"/>
              <a:gd name="adj2" fmla="val 49888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cxnSp>
        <p:nvCxnSpPr>
          <p:cNvPr id="5131" name="Conector de seta reta 4"/>
          <p:cNvCxnSpPr>
            <a:cxnSpLocks noChangeShapeType="1"/>
          </p:cNvCxnSpPr>
          <p:nvPr/>
        </p:nvCxnSpPr>
        <p:spPr bwMode="auto">
          <a:xfrm>
            <a:off x="6588125" y="3086100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21" name="AutoShape 8"/>
          <p:cNvSpPr>
            <a:spLocks noChangeArrowheads="1"/>
          </p:cNvSpPr>
          <p:nvPr/>
        </p:nvSpPr>
        <p:spPr bwMode="auto">
          <a:xfrm rot="14500468">
            <a:off x="6039685" y="4319505"/>
            <a:ext cx="557213" cy="558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 rot="4412143">
            <a:off x="2858870" y="1238601"/>
            <a:ext cx="504825" cy="558800"/>
          </a:xfrm>
          <a:prstGeom prst="rightArrow">
            <a:avLst>
              <a:gd name="adj1" fmla="val 50000"/>
              <a:gd name="adj2" fmla="val 15085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5134" name="Retângulo de cantos arredondados 6"/>
          <p:cNvSpPr>
            <a:spLocks noChangeArrowheads="1"/>
          </p:cNvSpPr>
          <p:nvPr/>
        </p:nvSpPr>
        <p:spPr bwMode="auto">
          <a:xfrm>
            <a:off x="217488" y="1465263"/>
            <a:ext cx="1814512" cy="12747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cxnSp>
        <p:nvCxnSpPr>
          <p:cNvPr id="5136" name="Conector de seta reta 11"/>
          <p:cNvCxnSpPr>
            <a:cxnSpLocks noChangeShapeType="1"/>
          </p:cNvCxnSpPr>
          <p:nvPr/>
        </p:nvCxnSpPr>
        <p:spPr bwMode="auto">
          <a:xfrm flipV="1">
            <a:off x="3082925" y="3265488"/>
            <a:ext cx="947738" cy="5715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5137" name="Conector de seta reta 13"/>
          <p:cNvCxnSpPr>
            <a:cxnSpLocks noChangeShapeType="1"/>
          </p:cNvCxnSpPr>
          <p:nvPr/>
        </p:nvCxnSpPr>
        <p:spPr bwMode="auto">
          <a:xfrm>
            <a:off x="2265363" y="2024845"/>
            <a:ext cx="914400" cy="102633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5138" name="Conector de seta reta 16"/>
          <p:cNvCxnSpPr>
            <a:cxnSpLocks noChangeShapeType="1"/>
          </p:cNvCxnSpPr>
          <p:nvPr/>
        </p:nvCxnSpPr>
        <p:spPr bwMode="auto">
          <a:xfrm>
            <a:off x="2200275" y="3265488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35" name="AutoShape 8"/>
          <p:cNvSpPr>
            <a:spLocks noChangeArrowheads="1"/>
          </p:cNvSpPr>
          <p:nvPr/>
        </p:nvSpPr>
        <p:spPr bwMode="auto">
          <a:xfrm rot="18687575">
            <a:off x="2542455" y="4312636"/>
            <a:ext cx="504056" cy="576064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2" name="Estrela de 5 pontas 1"/>
          <p:cNvSpPr/>
          <p:nvPr/>
        </p:nvSpPr>
        <p:spPr bwMode="auto">
          <a:xfrm>
            <a:off x="8101013" y="1465263"/>
            <a:ext cx="914400" cy="914400"/>
          </a:xfrm>
          <a:prstGeom prst="star5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pt-BR">
              <a:latin typeface="Arial" charset="0"/>
            </a:endParaRPr>
          </a:p>
        </p:txBody>
      </p:sp>
      <p:sp>
        <p:nvSpPr>
          <p:cNvPr id="4" name="Estrela de 5 pontas 3"/>
          <p:cNvSpPr/>
          <p:nvPr/>
        </p:nvSpPr>
        <p:spPr bwMode="auto">
          <a:xfrm>
            <a:off x="8013700" y="4440238"/>
            <a:ext cx="914400" cy="914400"/>
          </a:xfrm>
          <a:prstGeom prst="star5">
            <a:avLst>
              <a:gd name="adj" fmla="val 8298"/>
              <a:gd name="hf" fmla="val 105146"/>
              <a:gd name="vf" fmla="val 110557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pt-BR">
              <a:latin typeface="Arial" charset="0"/>
            </a:endParaRPr>
          </a:p>
        </p:txBody>
      </p:sp>
      <p:sp>
        <p:nvSpPr>
          <p:cNvPr id="24" name="AutoShape 14"/>
          <p:cNvSpPr>
            <a:spLocks noChangeArrowheads="1"/>
          </p:cNvSpPr>
          <p:nvPr/>
        </p:nvSpPr>
        <p:spPr bwMode="auto">
          <a:xfrm>
            <a:off x="5220072" y="4941168"/>
            <a:ext cx="3600400" cy="1130300"/>
          </a:xfrm>
          <a:prstGeom prst="octagon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  <a:latin typeface="Arial" charset="0"/>
              </a:rPr>
              <a:t>COMPONENTE </a:t>
            </a:r>
          </a:p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</a:rPr>
              <a:t>INDIVIDUAL</a:t>
            </a:r>
            <a:endParaRPr lang="pt-BR" sz="2800" b="1" u="none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25" name="AutoShape 14"/>
          <p:cNvSpPr>
            <a:spLocks noChangeArrowheads="1"/>
          </p:cNvSpPr>
          <p:nvPr/>
        </p:nvSpPr>
        <p:spPr bwMode="auto">
          <a:xfrm>
            <a:off x="467544" y="4941168"/>
            <a:ext cx="3600400" cy="1130300"/>
          </a:xfrm>
          <a:prstGeom prst="octagon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  <a:latin typeface="Arial" charset="0"/>
              </a:rPr>
              <a:t>COMPONENTE </a:t>
            </a:r>
          </a:p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</a:rPr>
              <a:t>GENÉTICO</a:t>
            </a:r>
            <a:endParaRPr lang="pt-BR" sz="2800" b="1" u="none" dirty="0">
              <a:solidFill>
                <a:srgbClr val="660033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683568" y="2924944"/>
            <a:ext cx="2611437" cy="1887538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endParaRPr lang="pt-BR" altLang="pt-BR" sz="2000" b="1" u="none" dirty="0"/>
          </a:p>
          <a:p>
            <a:pPr algn="ctr" eaLnBrk="1" hangingPunct="1">
              <a:buNone/>
            </a:pPr>
            <a:r>
              <a:rPr lang="pt-BR" altLang="pt-BR" sz="2000" b="1" u="none" dirty="0"/>
              <a:t>Monitoramento </a:t>
            </a:r>
          </a:p>
          <a:p>
            <a:pPr algn="ctr" eaLnBrk="1" hangingPunct="1">
              <a:buNone/>
            </a:pPr>
            <a:r>
              <a:rPr lang="pt-BR" altLang="pt-BR" sz="2000" b="1" u="none" dirty="0"/>
              <a:t>de </a:t>
            </a:r>
            <a:r>
              <a:rPr lang="pt-BR" altLang="pt-BR" sz="2000" b="1" u="none" dirty="0" err="1"/>
              <a:t>reagudização</a:t>
            </a:r>
            <a:r>
              <a:rPr lang="pt-BR" altLang="pt-BR" sz="2000" b="1" u="none" dirty="0"/>
              <a:t> </a:t>
            </a:r>
          </a:p>
          <a:p>
            <a:pPr algn="ctr" eaLnBrk="1" hangingPunct="1">
              <a:buNone/>
            </a:pPr>
            <a:r>
              <a:rPr lang="pt-BR" altLang="pt-BR" sz="2000" b="1" u="none" dirty="0"/>
              <a:t>de sintomas</a:t>
            </a:r>
          </a:p>
          <a:p>
            <a:pPr algn="ctr" eaLnBrk="1" hangingPunct="1">
              <a:buNone/>
            </a:pPr>
            <a:endParaRPr lang="pt-BR" altLang="pt-BR" sz="1800" b="1" u="none" dirty="0"/>
          </a:p>
        </p:txBody>
      </p:sp>
      <p:cxnSp>
        <p:nvCxnSpPr>
          <p:cNvPr id="7" name="Conector de seta reta 17"/>
          <p:cNvCxnSpPr>
            <a:cxnSpLocks noChangeShapeType="1"/>
          </p:cNvCxnSpPr>
          <p:nvPr/>
        </p:nvCxnSpPr>
        <p:spPr bwMode="auto">
          <a:xfrm>
            <a:off x="2286000" y="1785938"/>
            <a:ext cx="71438" cy="1587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11" name="CaixaDeTexto 1"/>
          <p:cNvSpPr txBox="1">
            <a:spLocks noChangeArrowheads="1"/>
          </p:cNvSpPr>
          <p:nvPr/>
        </p:nvSpPr>
        <p:spPr bwMode="auto">
          <a:xfrm flipH="1">
            <a:off x="0" y="332656"/>
            <a:ext cx="8675687" cy="60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pt-BR" altLang="pt-BR" sz="3600" u="none" dirty="0">
                <a:latin typeface="Aharoni" pitchFamily="2" charset="-79"/>
                <a:cs typeface="Aharoni" pitchFamily="2" charset="-79"/>
              </a:rPr>
              <a:t>Estratégicas de prevenção e cuidado</a:t>
            </a:r>
          </a:p>
        </p:txBody>
      </p:sp>
      <p:sp>
        <p:nvSpPr>
          <p:cNvPr id="14" name="Oval 6"/>
          <p:cNvSpPr>
            <a:spLocks noChangeArrowheads="1"/>
          </p:cNvSpPr>
          <p:nvPr/>
        </p:nvSpPr>
        <p:spPr bwMode="auto">
          <a:xfrm>
            <a:off x="755576" y="4581128"/>
            <a:ext cx="3500462" cy="150019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Suporte no território: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identificação de condição 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de vulnerabilidade</a:t>
            </a:r>
          </a:p>
          <a:p>
            <a:pPr algn="ctr" eaLnBrk="1" hangingPunct="1">
              <a:buNone/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6372200" y="3214686"/>
            <a:ext cx="2451141" cy="230254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Programa de 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Cuidado 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Integrado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(rede de suporte)</a:t>
            </a:r>
          </a:p>
          <a:p>
            <a:pPr algn="ctr" eaLnBrk="1" hangingPunct="1">
              <a:buNone/>
              <a:defRPr/>
            </a:pPr>
            <a:endParaRPr lang="pt-BR" sz="1800" b="1" u="none" dirty="0">
              <a:solidFill>
                <a:srgbClr val="660033"/>
              </a:solidFill>
            </a:endParaRPr>
          </a:p>
        </p:txBody>
      </p:sp>
      <p:sp>
        <p:nvSpPr>
          <p:cNvPr id="17" name="Oval 6"/>
          <p:cNvSpPr>
            <a:spLocks noChangeArrowheads="1"/>
          </p:cNvSpPr>
          <p:nvPr/>
        </p:nvSpPr>
        <p:spPr bwMode="auto">
          <a:xfrm>
            <a:off x="3779912" y="1772816"/>
            <a:ext cx="2128829" cy="141924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Terapia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Comunitária</a:t>
            </a:r>
          </a:p>
        </p:txBody>
      </p:sp>
      <p:sp>
        <p:nvSpPr>
          <p:cNvPr id="18" name="Oval 6"/>
          <p:cNvSpPr>
            <a:spLocks noChangeArrowheads="1"/>
          </p:cNvSpPr>
          <p:nvPr/>
        </p:nvSpPr>
        <p:spPr bwMode="auto">
          <a:xfrm>
            <a:off x="323528" y="1124744"/>
            <a:ext cx="2880320" cy="197623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Percepção de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situações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 de risco ou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de colapso</a:t>
            </a:r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6215074" y="1571612"/>
            <a:ext cx="2357454" cy="17859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Garantia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da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manutenção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de conduta</a:t>
            </a:r>
          </a:p>
        </p:txBody>
      </p:sp>
      <p:sp>
        <p:nvSpPr>
          <p:cNvPr id="20" name="Oval 6"/>
          <p:cNvSpPr>
            <a:spLocks noChangeArrowheads="1"/>
          </p:cNvSpPr>
          <p:nvPr/>
        </p:nvSpPr>
        <p:spPr bwMode="auto">
          <a:xfrm>
            <a:off x="3779912" y="2924944"/>
            <a:ext cx="2416861" cy="2357454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Romper com 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Solidão</a:t>
            </a: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4427984" y="4797152"/>
            <a:ext cx="2232248" cy="1130300"/>
          </a:xfrm>
          <a:prstGeom prst="octagon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400" b="1" u="none" dirty="0">
                <a:solidFill>
                  <a:srgbClr val="660033"/>
                </a:solidFill>
                <a:latin typeface="Arial" charset="0"/>
              </a:rPr>
              <a:t>Suporte </a:t>
            </a:r>
          </a:p>
          <a:p>
            <a:pPr algn="ctr" eaLnBrk="1" hangingPunct="1">
              <a:buNone/>
              <a:defRPr/>
            </a:pPr>
            <a:r>
              <a:rPr lang="pt-BR" sz="2400" b="1" u="none" dirty="0">
                <a:solidFill>
                  <a:srgbClr val="660033"/>
                </a:solidFill>
                <a:latin typeface="Arial" charset="0"/>
              </a:rPr>
              <a:t>a distância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4"/>
          <p:cNvSpPr>
            <a:spLocks noChangeArrowheads="1"/>
          </p:cNvSpPr>
          <p:nvPr/>
        </p:nvSpPr>
        <p:spPr bwMode="auto">
          <a:xfrm>
            <a:off x="899592" y="260648"/>
            <a:ext cx="6827837" cy="1079500"/>
          </a:xfrm>
          <a:prstGeom prst="octagon">
            <a:avLst>
              <a:gd name="adj" fmla="val 29287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accent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3200" b="1" u="none" dirty="0">
                <a:solidFill>
                  <a:srgbClr val="660033"/>
                </a:solidFill>
                <a:latin typeface="Arial" charset="0"/>
              </a:rPr>
              <a:t>Acolhimento das pessoas com </a:t>
            </a:r>
          </a:p>
          <a:p>
            <a:pPr algn="ctr" eaLnBrk="1" hangingPunct="1">
              <a:buNone/>
              <a:defRPr/>
            </a:pPr>
            <a:r>
              <a:rPr lang="pt-BR" sz="3200" b="1" u="none" dirty="0">
                <a:solidFill>
                  <a:srgbClr val="660033"/>
                </a:solidFill>
                <a:latin typeface="Arial" charset="0"/>
              </a:rPr>
              <a:t>ideação suicida ou após tentativa</a:t>
            </a:r>
          </a:p>
        </p:txBody>
      </p:sp>
      <p:sp>
        <p:nvSpPr>
          <p:cNvPr id="5123" name="Oval 6"/>
          <p:cNvSpPr>
            <a:spLocks noChangeArrowheads="1"/>
          </p:cNvSpPr>
          <p:nvPr/>
        </p:nvSpPr>
        <p:spPr bwMode="auto">
          <a:xfrm>
            <a:off x="323528" y="1700808"/>
            <a:ext cx="2304256" cy="2088232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endParaRPr lang="pt-BR" altLang="pt-BR" sz="1800" b="1" u="none" dirty="0">
              <a:solidFill>
                <a:srgbClr val="00B050"/>
              </a:solidFill>
            </a:endParaRPr>
          </a:p>
          <a:p>
            <a:pPr algn="ctr" eaLnBrk="1" hangingPunct="1">
              <a:buNone/>
            </a:pPr>
            <a:endParaRPr lang="pt-BR" altLang="pt-BR" sz="2400" b="1" u="none" dirty="0">
              <a:solidFill>
                <a:srgbClr val="C00000"/>
              </a:solidFill>
              <a:latin typeface="Arial Black" pitchFamily="34" charset="0"/>
            </a:endParaRPr>
          </a:p>
          <a:p>
            <a:pPr algn="ctr" eaLnBrk="1" hangingPunct="1">
              <a:buNone/>
            </a:pPr>
            <a:r>
              <a:rPr lang="pt-BR" altLang="pt-BR" sz="2400" b="1" u="none" dirty="0">
                <a:solidFill>
                  <a:srgbClr val="C00000"/>
                </a:solidFill>
                <a:latin typeface="Arial Black" pitchFamily="34" charset="0"/>
              </a:rPr>
              <a:t>Pronto </a:t>
            </a:r>
          </a:p>
          <a:p>
            <a:pPr algn="ctr" eaLnBrk="1" hangingPunct="1">
              <a:buNone/>
            </a:pPr>
            <a:r>
              <a:rPr lang="pt-BR" altLang="pt-BR" sz="2400" b="1" u="none" dirty="0">
                <a:solidFill>
                  <a:srgbClr val="C00000"/>
                </a:solidFill>
                <a:latin typeface="Arial Black" pitchFamily="34" charset="0"/>
              </a:rPr>
              <a:t>Atendimento</a:t>
            </a:r>
          </a:p>
          <a:p>
            <a:pPr algn="ctr" eaLnBrk="1" hangingPunct="1">
              <a:buNone/>
            </a:pPr>
            <a:r>
              <a:rPr lang="pt-BR" altLang="pt-BR" sz="2400" b="1" u="none" dirty="0">
                <a:solidFill>
                  <a:srgbClr val="C00000"/>
                </a:solidFill>
                <a:latin typeface="Arial Black" pitchFamily="34" charset="0"/>
              </a:rPr>
              <a:t>(tentativa)</a:t>
            </a:r>
          </a:p>
          <a:p>
            <a:pPr algn="ctr" eaLnBrk="1" hangingPunct="1"/>
            <a:endParaRPr lang="pt-BR" altLang="pt-BR" sz="1800" b="1" u="none" dirty="0">
              <a:solidFill>
                <a:srgbClr val="00B050"/>
              </a:solidFill>
              <a:latin typeface="Arial Black" pitchFamily="34" charset="0"/>
            </a:endParaRPr>
          </a:p>
          <a:p>
            <a:pPr algn="ctr" eaLnBrk="1" hangingPunct="1"/>
            <a:endParaRPr lang="pt-BR" altLang="pt-BR" sz="1800" b="1" u="none" dirty="0">
              <a:solidFill>
                <a:srgbClr val="660033"/>
              </a:solidFill>
            </a:endParaRPr>
          </a:p>
        </p:txBody>
      </p:sp>
      <p:sp>
        <p:nvSpPr>
          <p:cNvPr id="11274" name="AutoShape 14"/>
          <p:cNvSpPr>
            <a:spLocks noChangeArrowheads="1"/>
          </p:cNvSpPr>
          <p:nvPr/>
        </p:nvSpPr>
        <p:spPr bwMode="auto">
          <a:xfrm>
            <a:off x="539552" y="4437112"/>
            <a:ext cx="7776864" cy="1656184"/>
          </a:xfrm>
          <a:prstGeom prst="octagon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  <a:latin typeface="Arial" charset="0"/>
              </a:rPr>
              <a:t>Acolhimento no CAPS</a:t>
            </a:r>
          </a:p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</a:rPr>
              <a:t>Inserção no Programa ASSERT</a:t>
            </a:r>
          </a:p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  <a:latin typeface="Arial" charset="0"/>
              </a:rPr>
              <a:t>Perfil + Diário + Suporte à Distância</a:t>
            </a:r>
          </a:p>
        </p:txBody>
      </p:sp>
      <p:sp>
        <p:nvSpPr>
          <p:cNvPr id="5129" name="Seta para baixo 1"/>
          <p:cNvSpPr>
            <a:spLocks noChangeArrowheads="1"/>
          </p:cNvSpPr>
          <p:nvPr/>
        </p:nvSpPr>
        <p:spPr bwMode="auto">
          <a:xfrm>
            <a:off x="4140200" y="5011738"/>
            <a:ext cx="484188" cy="977900"/>
          </a:xfrm>
          <a:prstGeom prst="downArrow">
            <a:avLst>
              <a:gd name="adj1" fmla="val 50000"/>
              <a:gd name="adj2" fmla="val 50024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sp>
        <p:nvSpPr>
          <p:cNvPr id="5130" name="Seta para baixo 2"/>
          <p:cNvSpPr>
            <a:spLocks noChangeArrowheads="1"/>
          </p:cNvSpPr>
          <p:nvPr/>
        </p:nvSpPr>
        <p:spPr bwMode="auto">
          <a:xfrm>
            <a:off x="4644008" y="4869160"/>
            <a:ext cx="485775" cy="1296987"/>
          </a:xfrm>
          <a:prstGeom prst="downArrow">
            <a:avLst>
              <a:gd name="adj1" fmla="val 50000"/>
              <a:gd name="adj2" fmla="val 49888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cxnSp>
        <p:nvCxnSpPr>
          <p:cNvPr id="5131" name="Conector de seta reta 4"/>
          <p:cNvCxnSpPr>
            <a:cxnSpLocks noChangeShapeType="1"/>
          </p:cNvCxnSpPr>
          <p:nvPr/>
        </p:nvCxnSpPr>
        <p:spPr bwMode="auto">
          <a:xfrm>
            <a:off x="6588125" y="3086100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5134" name="Retângulo de cantos arredondados 6"/>
          <p:cNvSpPr>
            <a:spLocks noChangeArrowheads="1"/>
          </p:cNvSpPr>
          <p:nvPr/>
        </p:nvSpPr>
        <p:spPr bwMode="auto">
          <a:xfrm>
            <a:off x="251520" y="1628800"/>
            <a:ext cx="1814512" cy="12747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sp>
        <p:nvSpPr>
          <p:cNvPr id="5135" name="Oval 6"/>
          <p:cNvSpPr>
            <a:spLocks noChangeArrowheads="1"/>
          </p:cNvSpPr>
          <p:nvPr/>
        </p:nvSpPr>
        <p:spPr bwMode="auto">
          <a:xfrm>
            <a:off x="5652120" y="1700808"/>
            <a:ext cx="2016249" cy="1656184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r>
              <a:rPr lang="pt-BR" altLang="pt-BR" sz="2400" b="1" u="none" dirty="0">
                <a:solidFill>
                  <a:srgbClr val="C00000"/>
                </a:solidFill>
                <a:latin typeface="Arial Black" pitchFamily="34" charset="0"/>
              </a:rPr>
              <a:t>  Atenção </a:t>
            </a:r>
          </a:p>
          <a:p>
            <a:pPr algn="ctr" eaLnBrk="1" hangingPunct="1">
              <a:buNone/>
            </a:pPr>
            <a:r>
              <a:rPr lang="pt-BR" altLang="pt-BR" sz="2400" b="1" u="none" dirty="0">
                <a:solidFill>
                  <a:srgbClr val="C00000"/>
                </a:solidFill>
                <a:latin typeface="Arial Black" pitchFamily="34" charset="0"/>
              </a:rPr>
              <a:t>Básica</a:t>
            </a:r>
          </a:p>
          <a:p>
            <a:pPr algn="ctr" eaLnBrk="1" hangingPunct="1">
              <a:buNone/>
            </a:pPr>
            <a:r>
              <a:rPr lang="pt-BR" altLang="pt-BR" sz="2400" b="1" u="none" dirty="0">
                <a:solidFill>
                  <a:srgbClr val="C00000"/>
                </a:solidFill>
                <a:latin typeface="Arial Black" pitchFamily="34" charset="0"/>
              </a:rPr>
              <a:t>(ideação)</a:t>
            </a:r>
          </a:p>
        </p:txBody>
      </p:sp>
      <p:cxnSp>
        <p:nvCxnSpPr>
          <p:cNvPr id="5136" name="Conector de seta reta 11"/>
          <p:cNvCxnSpPr>
            <a:cxnSpLocks noChangeShapeType="1"/>
          </p:cNvCxnSpPr>
          <p:nvPr/>
        </p:nvCxnSpPr>
        <p:spPr bwMode="auto">
          <a:xfrm flipV="1">
            <a:off x="3082925" y="3265488"/>
            <a:ext cx="947738" cy="5715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5137" name="Conector de seta reta 13"/>
          <p:cNvCxnSpPr>
            <a:cxnSpLocks noChangeShapeType="1"/>
            <a:stCxn id="5123" idx="6"/>
          </p:cNvCxnSpPr>
          <p:nvPr/>
        </p:nvCxnSpPr>
        <p:spPr bwMode="auto">
          <a:xfrm>
            <a:off x="2627784" y="2744924"/>
            <a:ext cx="644873" cy="522275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5138" name="Conector de seta reta 16"/>
          <p:cNvCxnSpPr>
            <a:cxnSpLocks noChangeShapeType="1"/>
          </p:cNvCxnSpPr>
          <p:nvPr/>
        </p:nvCxnSpPr>
        <p:spPr bwMode="auto">
          <a:xfrm>
            <a:off x="2200275" y="3265488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2" name="Estrela de 5 pontas 1"/>
          <p:cNvSpPr/>
          <p:nvPr/>
        </p:nvSpPr>
        <p:spPr bwMode="auto">
          <a:xfrm>
            <a:off x="8101013" y="1465263"/>
            <a:ext cx="914400" cy="914400"/>
          </a:xfrm>
          <a:prstGeom prst="star5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pt-BR">
              <a:latin typeface="Arial" charset="0"/>
            </a:endParaRPr>
          </a:p>
        </p:txBody>
      </p:sp>
      <p:sp>
        <p:nvSpPr>
          <p:cNvPr id="4" name="Estrela de 5 pontas 3"/>
          <p:cNvSpPr/>
          <p:nvPr/>
        </p:nvSpPr>
        <p:spPr bwMode="auto">
          <a:xfrm>
            <a:off x="8013700" y="4440238"/>
            <a:ext cx="914400" cy="914400"/>
          </a:xfrm>
          <a:prstGeom prst="star5">
            <a:avLst>
              <a:gd name="adj" fmla="val 8298"/>
              <a:gd name="hf" fmla="val 105146"/>
              <a:gd name="vf" fmla="val 110557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pt-BR">
              <a:latin typeface="Arial" charset="0"/>
            </a:endParaRPr>
          </a:p>
        </p:txBody>
      </p:sp>
      <p:cxnSp>
        <p:nvCxnSpPr>
          <p:cNvPr id="24" name="Conector reto 23"/>
          <p:cNvCxnSpPr/>
          <p:nvPr/>
        </p:nvCxnSpPr>
        <p:spPr bwMode="auto">
          <a:xfrm>
            <a:off x="2843808" y="1772816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 flipV="1">
            <a:off x="1907704" y="1700808"/>
            <a:ext cx="1008112" cy="216024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Conector de seta reta 28"/>
          <p:cNvCxnSpPr/>
          <p:nvPr/>
        </p:nvCxnSpPr>
        <p:spPr bwMode="auto">
          <a:xfrm flipH="1">
            <a:off x="2195736" y="1412776"/>
            <a:ext cx="792088" cy="648072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AutoShape 8"/>
          <p:cNvSpPr>
            <a:spLocks noChangeArrowheads="1"/>
          </p:cNvSpPr>
          <p:nvPr/>
        </p:nvSpPr>
        <p:spPr bwMode="auto">
          <a:xfrm rot="2525746">
            <a:off x="2333479" y="3312788"/>
            <a:ext cx="942482" cy="558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 dirty="0">
              <a:latin typeface="Arial" charset="0"/>
            </a:endParaRPr>
          </a:p>
        </p:txBody>
      </p:sp>
      <p:sp>
        <p:nvSpPr>
          <p:cNvPr id="36" name="AutoShape 8"/>
          <p:cNvSpPr>
            <a:spLocks noChangeArrowheads="1"/>
          </p:cNvSpPr>
          <p:nvPr/>
        </p:nvSpPr>
        <p:spPr bwMode="auto">
          <a:xfrm rot="6887082">
            <a:off x="5256559" y="3315764"/>
            <a:ext cx="901158" cy="558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0"/>
            <a:ext cx="8229600" cy="1268759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Avaliação do Risco </a:t>
            </a:r>
            <a:r>
              <a:rPr lang="pt-B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cxnSp>
        <p:nvCxnSpPr>
          <p:cNvPr id="7171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7172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6" name="Retângulo 5"/>
          <p:cNvSpPr/>
          <p:nvPr/>
        </p:nvSpPr>
        <p:spPr>
          <a:xfrm>
            <a:off x="683568" y="260648"/>
            <a:ext cx="7632848" cy="7488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pt-BR" sz="3600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</a:pPr>
            <a:endParaRPr lang="pt-BR" sz="3600" b="1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</a:pPr>
            <a:r>
              <a:rPr lang="pt-BR" sz="3600" b="1" u="none" dirty="0">
                <a:solidFill>
                  <a:srgbClr val="000000"/>
                </a:solidFill>
              </a:rPr>
              <a:t>Ansiedade aguda </a:t>
            </a:r>
          </a:p>
          <a:p>
            <a:pPr>
              <a:spcAft>
                <a:spcPts val="0"/>
              </a:spcAft>
              <a:buNone/>
            </a:pPr>
            <a:endParaRPr lang="pt-BR" sz="800" b="1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</a:pPr>
            <a:r>
              <a:rPr lang="pt-BR" sz="3600" b="1" u="none" dirty="0">
                <a:solidFill>
                  <a:srgbClr val="000000"/>
                </a:solidFill>
              </a:rPr>
              <a:t>Dinamismo alucinatório auditivo</a:t>
            </a:r>
          </a:p>
          <a:p>
            <a:pPr>
              <a:spcAft>
                <a:spcPts val="0"/>
              </a:spcAft>
            </a:pPr>
            <a:endParaRPr lang="pt-BR" sz="1050" b="1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</a:pPr>
            <a:r>
              <a:rPr lang="pt-BR" sz="3600" b="1" u="none" dirty="0">
                <a:solidFill>
                  <a:srgbClr val="000000"/>
                </a:solidFill>
              </a:rPr>
              <a:t>Ideação de ruína</a:t>
            </a:r>
          </a:p>
          <a:p>
            <a:pPr>
              <a:spcAft>
                <a:spcPts val="0"/>
              </a:spcAft>
            </a:pPr>
            <a:endParaRPr lang="pt-BR" sz="1000" b="1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</a:pPr>
            <a:r>
              <a:rPr lang="pt-BR" sz="3600" b="1" u="none" dirty="0">
                <a:solidFill>
                  <a:srgbClr val="000000"/>
                </a:solidFill>
                <a:ea typeface="Cambria"/>
                <a:cs typeface="Times New Roman"/>
              </a:rPr>
              <a:t>Depressão grave</a:t>
            </a:r>
          </a:p>
          <a:p>
            <a:pPr>
              <a:spcAft>
                <a:spcPts val="0"/>
              </a:spcAft>
            </a:pPr>
            <a:endParaRPr lang="pt-BR" sz="900" b="1" u="none" dirty="0">
              <a:solidFill>
                <a:srgbClr val="000000"/>
              </a:solidFill>
              <a:ea typeface="Cambria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t-BR" sz="3600" b="1" u="none" dirty="0">
                <a:solidFill>
                  <a:srgbClr val="000000"/>
                </a:solidFill>
              </a:rPr>
              <a:t>Impulsividade elevada</a:t>
            </a:r>
          </a:p>
          <a:p>
            <a:pPr>
              <a:spcAft>
                <a:spcPts val="0"/>
              </a:spcAft>
            </a:pPr>
            <a:endParaRPr lang="pt-BR" sz="800" b="1" u="none" dirty="0">
              <a:solidFill>
                <a:srgbClr val="000000"/>
              </a:solidFill>
              <a:ea typeface="Cambria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t-BR" sz="3600" b="1" u="none" dirty="0">
                <a:solidFill>
                  <a:srgbClr val="000000"/>
                </a:solidFill>
                <a:ea typeface="Cambria"/>
                <a:cs typeface="Times New Roman"/>
              </a:rPr>
              <a:t>Solidão</a:t>
            </a:r>
          </a:p>
          <a:p>
            <a:pPr>
              <a:spcAft>
                <a:spcPts val="0"/>
              </a:spcAft>
            </a:pPr>
            <a:endParaRPr lang="pt-BR" sz="3600" b="1" u="none" dirty="0">
              <a:solidFill>
                <a:srgbClr val="000000"/>
              </a:solidFill>
              <a:ea typeface="Cambria"/>
              <a:cs typeface="Times New Roman"/>
            </a:endParaRPr>
          </a:p>
          <a:p>
            <a:pPr>
              <a:spcAft>
                <a:spcPts val="0"/>
              </a:spcAft>
            </a:pPr>
            <a:endParaRPr lang="pt-BR" sz="3600" b="1" u="none" dirty="0">
              <a:solidFill>
                <a:srgbClr val="000000"/>
              </a:solidFill>
              <a:ea typeface="Cambria"/>
              <a:cs typeface="Times New Roman"/>
            </a:endParaRPr>
          </a:p>
          <a:p>
            <a:pPr>
              <a:spcAft>
                <a:spcPts val="0"/>
              </a:spcAft>
            </a:pPr>
            <a:endParaRPr lang="pt-BR" sz="2800" dirty="0">
              <a:solidFill>
                <a:srgbClr val="000000"/>
              </a:solidFill>
              <a:ea typeface="Cambria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0"/>
            <a:ext cx="8229600" cy="1268759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Estratégia de cuidado </a:t>
            </a:r>
            <a:r>
              <a:rPr lang="pt-B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cxnSp>
        <p:nvCxnSpPr>
          <p:cNvPr id="7171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7172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6" name="Retângulo 5"/>
          <p:cNvSpPr/>
          <p:nvPr/>
        </p:nvSpPr>
        <p:spPr>
          <a:xfrm>
            <a:off x="683568" y="260648"/>
            <a:ext cx="7632848" cy="624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buNone/>
            </a:pPr>
            <a:endParaRPr lang="pt-BR" sz="3600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</a:pPr>
            <a:endParaRPr lang="pt-BR" sz="3600" b="1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  <a:buNone/>
            </a:pPr>
            <a:r>
              <a:rPr lang="pt-BR" sz="3600" b="1" u="none" dirty="0">
                <a:solidFill>
                  <a:srgbClr val="000000"/>
                </a:solidFill>
              </a:rPr>
              <a:t>Intervenção assertiva domiciliar:</a:t>
            </a:r>
          </a:p>
          <a:p>
            <a:pPr>
              <a:spcAft>
                <a:spcPts val="0"/>
              </a:spcAft>
              <a:buNone/>
            </a:pPr>
            <a:endParaRPr lang="pt-BR" sz="800" b="1" u="none" dirty="0">
              <a:solidFill>
                <a:srgbClr val="000000"/>
              </a:solidFill>
            </a:endParaRPr>
          </a:p>
          <a:p>
            <a:pPr lvl="1">
              <a:spcAft>
                <a:spcPts val="0"/>
              </a:spcAft>
            </a:pPr>
            <a:r>
              <a:rPr lang="pt-BR" sz="3600" b="1" dirty="0">
                <a:solidFill>
                  <a:srgbClr val="000000"/>
                </a:solidFill>
              </a:rPr>
              <a:t>organização do suporte </a:t>
            </a:r>
            <a:r>
              <a:rPr lang="pt-BR" sz="3600" b="1" u="none" dirty="0">
                <a:solidFill>
                  <a:srgbClr val="000000"/>
                </a:solidFill>
              </a:rPr>
              <a:t>familiar e ampliação da rede social</a:t>
            </a:r>
          </a:p>
          <a:p>
            <a:pPr lvl="1">
              <a:spcAft>
                <a:spcPts val="0"/>
              </a:spcAft>
            </a:pPr>
            <a:r>
              <a:rPr lang="pt-BR" sz="3600" b="1" dirty="0">
                <a:solidFill>
                  <a:srgbClr val="000000"/>
                </a:solidFill>
              </a:rPr>
              <a:t>monitoramento diário</a:t>
            </a:r>
          </a:p>
          <a:p>
            <a:pPr lvl="1">
              <a:spcAft>
                <a:spcPts val="0"/>
              </a:spcAft>
            </a:pPr>
            <a:r>
              <a:rPr lang="pt-BR" sz="3600" b="1" u="none" dirty="0">
                <a:solidFill>
                  <a:srgbClr val="000000"/>
                </a:solidFill>
              </a:rPr>
              <a:t>suporte à distância: para o </a:t>
            </a:r>
            <a:r>
              <a:rPr lang="pt-BR" sz="3600" b="1" dirty="0">
                <a:solidFill>
                  <a:srgbClr val="000000"/>
                </a:solidFill>
              </a:rPr>
              <a:t>paciente</a:t>
            </a:r>
            <a:r>
              <a:rPr lang="pt-BR" sz="3600" b="1" u="none" dirty="0">
                <a:solidFill>
                  <a:srgbClr val="000000"/>
                </a:solidFill>
              </a:rPr>
              <a:t>, o seu </a:t>
            </a:r>
            <a:r>
              <a:rPr lang="pt-BR" sz="3600" b="1" dirty="0" err="1">
                <a:solidFill>
                  <a:srgbClr val="000000"/>
                </a:solidFill>
              </a:rPr>
              <a:t>cuidador</a:t>
            </a:r>
            <a:r>
              <a:rPr lang="pt-BR" sz="3600" b="1" u="none" dirty="0">
                <a:solidFill>
                  <a:srgbClr val="000000"/>
                </a:solidFill>
              </a:rPr>
              <a:t> e para os </a:t>
            </a:r>
            <a:r>
              <a:rPr lang="pt-BR" sz="3600" b="1" dirty="0">
                <a:solidFill>
                  <a:srgbClr val="000000"/>
                </a:solidFill>
              </a:rPr>
              <a:t>profissionais</a:t>
            </a:r>
            <a:r>
              <a:rPr lang="pt-BR" sz="3600" b="1" u="none" dirty="0">
                <a:solidFill>
                  <a:srgbClr val="000000"/>
                </a:solidFill>
              </a:rPr>
              <a:t> envolvidos </a:t>
            </a:r>
          </a:p>
          <a:p>
            <a:pPr>
              <a:spcAft>
                <a:spcPts val="0"/>
              </a:spcAft>
            </a:pPr>
            <a:endParaRPr lang="pt-BR" sz="2800" dirty="0">
              <a:solidFill>
                <a:srgbClr val="000000"/>
              </a:solidFill>
              <a:ea typeface="Cambria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rda">
  <a:themeElements>
    <a:clrScheme name="Borda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a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pt-BR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pt-BR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rda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3553</TotalTime>
  <Words>226</Words>
  <Application>Microsoft Office PowerPoint</Application>
  <PresentationFormat>Apresentação na tela (4:3)</PresentationFormat>
  <Paragraphs>109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Aharoni</vt:lpstr>
      <vt:lpstr>Arial</vt:lpstr>
      <vt:lpstr>Arial Black</vt:lpstr>
      <vt:lpstr>Cambria</vt:lpstr>
      <vt:lpstr>Garamond</vt:lpstr>
      <vt:lpstr>Wingdings</vt:lpstr>
      <vt:lpstr>Borda</vt:lpstr>
      <vt:lpstr> Sofrimento psíquico grave: reconhecimento e estratégias de cuidado</vt:lpstr>
      <vt:lpstr>Apresentação do PowerPoint</vt:lpstr>
      <vt:lpstr>Apresentação do PowerPoint</vt:lpstr>
      <vt:lpstr>Apresentação do PowerPoint</vt:lpstr>
      <vt:lpstr>Apresentação do PowerPoint</vt:lpstr>
      <vt:lpstr>Avaliação do Risco  </vt:lpstr>
      <vt:lpstr>Estratégia de cuidado  </vt:lpstr>
    </vt:vector>
  </TitlesOfParts>
  <Company>MANAUS INFO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MANAUS INFO</dc:creator>
  <cp:lastModifiedBy>drumond moura</cp:lastModifiedBy>
  <cp:revision>199</cp:revision>
  <dcterms:created xsi:type="dcterms:W3CDTF">2004-07-19T01:59:45Z</dcterms:created>
  <dcterms:modified xsi:type="dcterms:W3CDTF">2024-07-03T13:56:34Z</dcterms:modified>
</cp:coreProperties>
</file>